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6"/>
  </p:notesMasterIdLst>
  <p:sldIdLst>
    <p:sldId id="256" r:id="rId2"/>
    <p:sldId id="282" r:id="rId3"/>
    <p:sldId id="257" r:id="rId4"/>
    <p:sldId id="288" r:id="rId5"/>
    <p:sldId id="289" r:id="rId6"/>
    <p:sldId id="290" r:id="rId7"/>
    <p:sldId id="291" r:id="rId8"/>
    <p:sldId id="263" r:id="rId9"/>
    <p:sldId id="273" r:id="rId10"/>
    <p:sldId id="264" r:id="rId11"/>
    <p:sldId id="266" r:id="rId12"/>
    <p:sldId id="267" r:id="rId13"/>
    <p:sldId id="268" r:id="rId14"/>
    <p:sldId id="269" r:id="rId15"/>
    <p:sldId id="272" r:id="rId16"/>
    <p:sldId id="287" r:id="rId17"/>
    <p:sldId id="274" r:id="rId18"/>
    <p:sldId id="275" r:id="rId19"/>
    <p:sldId id="284" r:id="rId20"/>
    <p:sldId id="285" r:id="rId21"/>
    <p:sldId id="276" r:id="rId22"/>
    <p:sldId id="277" r:id="rId23"/>
    <p:sldId id="278" r:id="rId24"/>
    <p:sldId id="28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432"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9BF4D7-6A92-407E-BC3D-9BF2DF99A90B}" type="datetimeFigureOut">
              <a:rPr lang="nl-NL" smtClean="0"/>
              <a:t>10-11-2020</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53D65-E29B-46EE-B994-FBD4CA99B185}" type="slidenum">
              <a:rPr lang="nl-NL" smtClean="0"/>
              <a:t>‹nr.›</a:t>
            </a:fld>
            <a:endParaRPr lang="nl-NL"/>
          </a:p>
        </p:txBody>
      </p:sp>
    </p:spTree>
    <p:extLst>
      <p:ext uri="{BB962C8B-B14F-4D97-AF65-F5344CB8AC3E}">
        <p14:creationId xmlns:p14="http://schemas.microsoft.com/office/powerpoint/2010/main" val="3140549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5053D65-E29B-46EE-B994-FBD4CA99B185}" type="slidenum">
              <a:rPr lang="nl-NL" smtClean="0"/>
              <a:t>3</a:t>
            </a:fld>
            <a:endParaRPr lang="nl-NL"/>
          </a:p>
        </p:txBody>
      </p:sp>
    </p:spTree>
    <p:extLst>
      <p:ext uri="{BB962C8B-B14F-4D97-AF65-F5344CB8AC3E}">
        <p14:creationId xmlns:p14="http://schemas.microsoft.com/office/powerpoint/2010/main" val="3687623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nl-NL"/>
              <a:t>Klik om de stijl te bewerken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1CA6B634-B3BB-4E5D-BD58-371870875472}" type="datetimeFigureOut">
              <a:rPr lang="nl-NL" smtClean="0"/>
              <a:t>10-11-2020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3B1ED5-5AE2-43B0-94EE-C1406F188250}" type="slidenum">
              <a:rPr lang="nl-NL" smtClean="0"/>
              <a:t>‹nr.›</a:t>
            </a:fld>
            <a:endParaRPr lang="nl-NL"/>
          </a:p>
        </p:txBody>
      </p:sp>
    </p:spTree>
    <p:extLst>
      <p:ext uri="{BB962C8B-B14F-4D97-AF65-F5344CB8AC3E}">
        <p14:creationId xmlns:p14="http://schemas.microsoft.com/office/powerpoint/2010/main" val="3689810543"/>
      </p:ext>
    </p:extLst>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1CA6B634-B3BB-4E5D-BD58-371870875472}" type="datetimeFigureOut">
              <a:rPr lang="nl-NL" smtClean="0"/>
              <a:t>10-11-2020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3B1ED5-5AE2-43B0-94EE-C1406F188250}" type="slidenum">
              <a:rPr lang="nl-NL" smtClean="0"/>
              <a:t>‹nr.›</a:t>
            </a:fld>
            <a:endParaRPr lang="nl-NL"/>
          </a:p>
        </p:txBody>
      </p:sp>
    </p:spTree>
    <p:extLst>
      <p:ext uri="{BB962C8B-B14F-4D97-AF65-F5344CB8AC3E}">
        <p14:creationId xmlns:p14="http://schemas.microsoft.com/office/powerpoint/2010/main" val="3527462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nl-NL"/>
              <a:t>Klik om de stijl te bewerken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Date Placeholder 3"/>
          <p:cNvSpPr>
            <a:spLocks noGrp="1"/>
          </p:cNvSpPr>
          <p:nvPr>
            <p:ph type="dt" sz="half" idx="10"/>
          </p:nvPr>
        </p:nvSpPr>
        <p:spPr/>
        <p:txBody>
          <a:bodyPr/>
          <a:lstStyle/>
          <a:p>
            <a:fld id="{1CA6B634-B3BB-4E5D-BD58-371870875472}" type="datetimeFigureOut">
              <a:rPr lang="nl-NL" smtClean="0"/>
              <a:t>10-11-2020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3B1ED5-5AE2-43B0-94EE-C1406F188250}" type="slidenum">
              <a:rPr lang="nl-NL" smtClean="0"/>
              <a:t>‹nr.›</a:t>
            </a:fld>
            <a:endParaRPr lang="nl-NL"/>
          </a:p>
        </p:txBody>
      </p:sp>
    </p:spTree>
    <p:extLst>
      <p:ext uri="{BB962C8B-B14F-4D97-AF65-F5344CB8AC3E}">
        <p14:creationId xmlns:p14="http://schemas.microsoft.com/office/powerpoint/2010/main" val="314230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nl-NL"/>
              <a:t>Klik om de stijl te bewerken</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a:t>Tekststijl van het model bewerken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Date Placeholder 3"/>
          <p:cNvSpPr>
            <a:spLocks noGrp="1"/>
          </p:cNvSpPr>
          <p:nvPr>
            <p:ph type="dt" sz="half" idx="10"/>
          </p:nvPr>
        </p:nvSpPr>
        <p:spPr/>
        <p:txBody>
          <a:bodyPr/>
          <a:lstStyle/>
          <a:p>
            <a:fld id="{1CA6B634-B3BB-4E5D-BD58-371870875472}" type="datetimeFigureOut">
              <a:rPr lang="nl-NL" smtClean="0"/>
              <a:t>10-11-2020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3B1ED5-5AE2-43B0-94EE-C1406F188250}" type="slidenum">
              <a:rPr lang="nl-NL" smtClean="0"/>
              <a:t>‹nr.›</a:t>
            </a:fld>
            <a:endParaRPr lang="nl-NL"/>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597844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1CA6B634-B3BB-4E5D-BD58-371870875472}" type="datetimeFigureOut">
              <a:rPr lang="nl-NL" smtClean="0"/>
              <a:t>10-11-2020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3B1ED5-5AE2-43B0-94EE-C1406F188250}" type="slidenum">
              <a:rPr lang="nl-NL" smtClean="0"/>
              <a:t>‹nr.›</a:t>
            </a:fld>
            <a:endParaRPr lang="nl-NL"/>
          </a:p>
        </p:txBody>
      </p:sp>
    </p:spTree>
    <p:extLst>
      <p:ext uri="{BB962C8B-B14F-4D97-AF65-F5344CB8AC3E}">
        <p14:creationId xmlns:p14="http://schemas.microsoft.com/office/powerpoint/2010/main" val="502408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de stijl te bewerken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CA6B634-B3BB-4E5D-BD58-371870875472}" type="datetimeFigureOut">
              <a:rPr lang="nl-NL" smtClean="0"/>
              <a:t>10-11-2020</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3B1ED5-5AE2-43B0-94EE-C1406F188250}" type="slidenum">
              <a:rPr lang="nl-NL" smtClean="0"/>
              <a:t>‹nr.›</a:t>
            </a:fld>
            <a:endParaRPr lang="nl-NL"/>
          </a:p>
        </p:txBody>
      </p:sp>
    </p:spTree>
    <p:extLst>
      <p:ext uri="{BB962C8B-B14F-4D97-AF65-F5344CB8AC3E}">
        <p14:creationId xmlns:p14="http://schemas.microsoft.com/office/powerpoint/2010/main" val="998882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de stijl te bewerken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CA6B634-B3BB-4E5D-BD58-371870875472}" type="datetimeFigureOut">
              <a:rPr lang="nl-NL" smtClean="0"/>
              <a:t>10-11-2020</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3B1ED5-5AE2-43B0-94EE-C1406F188250}" type="slidenum">
              <a:rPr lang="nl-NL" smtClean="0"/>
              <a:t>‹nr.›</a:t>
            </a:fld>
            <a:endParaRPr lang="nl-NL"/>
          </a:p>
        </p:txBody>
      </p:sp>
    </p:spTree>
    <p:extLst>
      <p:ext uri="{BB962C8B-B14F-4D97-AF65-F5344CB8AC3E}">
        <p14:creationId xmlns:p14="http://schemas.microsoft.com/office/powerpoint/2010/main" val="864388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CA6B634-B3BB-4E5D-BD58-371870875472}" type="datetimeFigureOut">
              <a:rPr lang="nl-NL" smtClean="0"/>
              <a:t>10-11-2020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3B1ED5-5AE2-43B0-94EE-C1406F188250}" type="slidenum">
              <a:rPr lang="nl-NL" smtClean="0"/>
              <a:t>‹nr.›</a:t>
            </a:fld>
            <a:endParaRPr lang="nl-NL"/>
          </a:p>
        </p:txBody>
      </p:sp>
    </p:spTree>
    <p:extLst>
      <p:ext uri="{BB962C8B-B14F-4D97-AF65-F5344CB8AC3E}">
        <p14:creationId xmlns:p14="http://schemas.microsoft.com/office/powerpoint/2010/main" val="2043463651"/>
      </p:ext>
    </p:extLst>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nl-NL"/>
              <a:t>Klik om de stijl te bewerken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CA6B634-B3BB-4E5D-BD58-371870875472}" type="datetimeFigureOut">
              <a:rPr lang="nl-NL" smtClean="0"/>
              <a:t>10-11-2020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3B1ED5-5AE2-43B0-94EE-C1406F188250}" type="slidenum">
              <a:rPr lang="nl-NL" smtClean="0"/>
              <a:t>‹nr.›</a:t>
            </a:fld>
            <a:endParaRPr lang="nl-NL"/>
          </a:p>
        </p:txBody>
      </p:sp>
    </p:spTree>
    <p:extLst>
      <p:ext uri="{BB962C8B-B14F-4D97-AF65-F5344CB8AC3E}">
        <p14:creationId xmlns:p14="http://schemas.microsoft.com/office/powerpoint/2010/main" val="1864521692"/>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p:cNvSpPr>
            <a:spLocks noGrp="1"/>
          </p:cNvSpPr>
          <p:nvPr>
            <p:ph type="dt" sz="half" idx="10"/>
          </p:nvPr>
        </p:nvSpPr>
        <p:spPr/>
        <p:txBody>
          <a:bodyPr/>
          <a:lstStyle/>
          <a:p>
            <a:fld id="{1CA6B634-B3BB-4E5D-BD58-371870875472}" type="datetimeFigureOut">
              <a:rPr lang="nl-NL" smtClean="0"/>
              <a:t>10-11-2020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3B1ED5-5AE2-43B0-94EE-C1406F188250}" type="slidenum">
              <a:rPr lang="nl-NL" smtClean="0"/>
              <a:t>‹nr.›</a:t>
            </a:fld>
            <a:endParaRPr lang="nl-NL"/>
          </a:p>
        </p:txBody>
      </p:sp>
    </p:spTree>
    <p:extLst>
      <p:ext uri="{BB962C8B-B14F-4D97-AF65-F5344CB8AC3E}">
        <p14:creationId xmlns:p14="http://schemas.microsoft.com/office/powerpoint/2010/main" val="2004857515"/>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1CA6B634-B3BB-4E5D-BD58-371870875472}" type="datetimeFigureOut">
              <a:rPr lang="nl-NL" smtClean="0"/>
              <a:t>10-11-2020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3B1ED5-5AE2-43B0-94EE-C1406F188250}" type="slidenum">
              <a:rPr lang="nl-NL" smtClean="0"/>
              <a:t>‹nr.›</a:t>
            </a:fld>
            <a:endParaRPr lang="nl-NL"/>
          </a:p>
        </p:txBody>
      </p:sp>
    </p:spTree>
    <p:extLst>
      <p:ext uri="{BB962C8B-B14F-4D97-AF65-F5344CB8AC3E}">
        <p14:creationId xmlns:p14="http://schemas.microsoft.com/office/powerpoint/2010/main" val="2986308465"/>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CA6B634-B3BB-4E5D-BD58-371870875472}" type="datetimeFigureOut">
              <a:rPr lang="nl-NL" smtClean="0"/>
              <a:t>10-11-2020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3B1ED5-5AE2-43B0-94EE-C1406F188250}" type="slidenum">
              <a:rPr lang="nl-NL" smtClean="0"/>
              <a:t>‹nr.›</a:t>
            </a:fld>
            <a:endParaRPr lang="nl-NL"/>
          </a:p>
        </p:txBody>
      </p:sp>
    </p:spTree>
    <p:extLst>
      <p:ext uri="{BB962C8B-B14F-4D97-AF65-F5344CB8AC3E}">
        <p14:creationId xmlns:p14="http://schemas.microsoft.com/office/powerpoint/2010/main" val="1050615363"/>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1CA6B634-B3BB-4E5D-BD58-371870875472}" type="datetimeFigureOut">
              <a:rPr lang="nl-NL" smtClean="0"/>
              <a:t>10-11-2020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B3B1ED5-5AE2-43B0-94EE-C1406F188250}" type="slidenum">
              <a:rPr lang="nl-NL" smtClean="0"/>
              <a:t>‹nr.›</a:t>
            </a:fld>
            <a:endParaRPr lang="nl-NL"/>
          </a:p>
        </p:txBody>
      </p:sp>
    </p:spTree>
    <p:extLst>
      <p:ext uri="{BB962C8B-B14F-4D97-AF65-F5344CB8AC3E}">
        <p14:creationId xmlns:p14="http://schemas.microsoft.com/office/powerpoint/2010/main" val="1089965163"/>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7" name="Date Placeholder 2"/>
          <p:cNvSpPr>
            <a:spLocks noGrp="1"/>
          </p:cNvSpPr>
          <p:nvPr>
            <p:ph type="dt" sz="half" idx="10"/>
          </p:nvPr>
        </p:nvSpPr>
        <p:spPr/>
        <p:txBody>
          <a:bodyPr/>
          <a:lstStyle/>
          <a:p>
            <a:fld id="{1CA6B634-B3BB-4E5D-BD58-371870875472}" type="datetimeFigureOut">
              <a:rPr lang="nl-NL" smtClean="0"/>
              <a:t>10-11-2020</a:t>
            </a:fld>
            <a:endParaRPr lang="nl-NL"/>
          </a:p>
        </p:txBody>
      </p:sp>
      <p:sp>
        <p:nvSpPr>
          <p:cNvPr id="5" name="Footer Placeholder 3"/>
          <p:cNvSpPr>
            <a:spLocks noGrp="1"/>
          </p:cNvSpPr>
          <p:nvPr>
            <p:ph type="ftr" sz="quarter" idx="11"/>
          </p:nvPr>
        </p:nvSpPr>
        <p:spPr/>
        <p:txBody>
          <a:bodyPr/>
          <a:lstStyle/>
          <a:p>
            <a:endParaRPr lang="nl-NL"/>
          </a:p>
        </p:txBody>
      </p:sp>
      <p:sp>
        <p:nvSpPr>
          <p:cNvPr id="6" name="Slide Number Placeholder 4"/>
          <p:cNvSpPr>
            <a:spLocks noGrp="1"/>
          </p:cNvSpPr>
          <p:nvPr>
            <p:ph type="sldNum" sz="quarter" idx="12"/>
          </p:nvPr>
        </p:nvSpPr>
        <p:spPr/>
        <p:txBody>
          <a:bodyPr/>
          <a:lstStyle/>
          <a:p>
            <a:fld id="{9B3B1ED5-5AE2-43B0-94EE-C1406F188250}" type="slidenum">
              <a:rPr lang="nl-NL" smtClean="0"/>
              <a:t>‹nr.›</a:t>
            </a:fld>
            <a:endParaRPr lang="nl-NL"/>
          </a:p>
        </p:txBody>
      </p:sp>
    </p:spTree>
    <p:extLst>
      <p:ext uri="{BB962C8B-B14F-4D97-AF65-F5344CB8AC3E}">
        <p14:creationId xmlns:p14="http://schemas.microsoft.com/office/powerpoint/2010/main" val="4066511308"/>
      </p:ext>
    </p:extLst>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CA6B634-B3BB-4E5D-BD58-371870875472}" type="datetimeFigureOut">
              <a:rPr lang="nl-NL" smtClean="0"/>
              <a:t>10-11-2020</a:t>
            </a:fld>
            <a:endParaRPr lang="nl-NL"/>
          </a:p>
        </p:txBody>
      </p:sp>
      <p:sp>
        <p:nvSpPr>
          <p:cNvPr id="5" name="Footer Placeholder 2"/>
          <p:cNvSpPr>
            <a:spLocks noGrp="1"/>
          </p:cNvSpPr>
          <p:nvPr>
            <p:ph type="ftr" sz="quarter" idx="11"/>
          </p:nvPr>
        </p:nvSpPr>
        <p:spPr/>
        <p:txBody>
          <a:bodyPr/>
          <a:lstStyle/>
          <a:p>
            <a:endParaRPr lang="nl-NL"/>
          </a:p>
        </p:txBody>
      </p:sp>
      <p:sp>
        <p:nvSpPr>
          <p:cNvPr id="6" name="Slide Number Placeholder 3"/>
          <p:cNvSpPr>
            <a:spLocks noGrp="1"/>
          </p:cNvSpPr>
          <p:nvPr>
            <p:ph type="sldNum" sz="quarter" idx="12"/>
          </p:nvPr>
        </p:nvSpPr>
        <p:spPr/>
        <p:txBody>
          <a:bodyPr/>
          <a:lstStyle/>
          <a:p>
            <a:fld id="{9B3B1ED5-5AE2-43B0-94EE-C1406F188250}" type="slidenum">
              <a:rPr lang="nl-NL" smtClean="0"/>
              <a:t>‹nr.›</a:t>
            </a:fld>
            <a:endParaRPr lang="nl-NL"/>
          </a:p>
        </p:txBody>
      </p:sp>
    </p:spTree>
    <p:extLst>
      <p:ext uri="{BB962C8B-B14F-4D97-AF65-F5344CB8AC3E}">
        <p14:creationId xmlns:p14="http://schemas.microsoft.com/office/powerpoint/2010/main" val="3271810827"/>
      </p:ext>
    </p:extLst>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nl-NL"/>
              <a:t>Klik om de stijl te bewerken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7" name="Date Placeholder 4"/>
          <p:cNvSpPr>
            <a:spLocks noGrp="1"/>
          </p:cNvSpPr>
          <p:nvPr>
            <p:ph type="dt" sz="half" idx="10"/>
          </p:nvPr>
        </p:nvSpPr>
        <p:spPr/>
        <p:txBody>
          <a:bodyPr/>
          <a:lstStyle/>
          <a:p>
            <a:fld id="{1CA6B634-B3BB-4E5D-BD58-371870875472}" type="datetimeFigureOut">
              <a:rPr lang="nl-NL" smtClean="0"/>
              <a:t>10-11-2020</a:t>
            </a:fld>
            <a:endParaRPr lang="nl-NL"/>
          </a:p>
        </p:txBody>
      </p:sp>
      <p:sp>
        <p:nvSpPr>
          <p:cNvPr id="5" name="Footer Placeholder 5"/>
          <p:cNvSpPr>
            <a:spLocks noGrp="1"/>
          </p:cNvSpPr>
          <p:nvPr>
            <p:ph type="ftr" sz="quarter" idx="11"/>
          </p:nvPr>
        </p:nvSpPr>
        <p:spPr/>
        <p:txBody>
          <a:bodyPr/>
          <a:lstStyle/>
          <a:p>
            <a:endParaRPr lang="nl-NL"/>
          </a:p>
        </p:txBody>
      </p:sp>
      <p:sp>
        <p:nvSpPr>
          <p:cNvPr id="6" name="Slide Number Placeholder 6"/>
          <p:cNvSpPr>
            <a:spLocks noGrp="1"/>
          </p:cNvSpPr>
          <p:nvPr>
            <p:ph type="sldNum" sz="quarter" idx="12"/>
          </p:nvPr>
        </p:nvSpPr>
        <p:spPr/>
        <p:txBody>
          <a:bodyPr/>
          <a:lstStyle/>
          <a:p>
            <a:fld id="{9B3B1ED5-5AE2-43B0-94EE-C1406F188250}" type="slidenum">
              <a:rPr lang="nl-NL" smtClean="0"/>
              <a:t>‹nr.›</a:t>
            </a:fld>
            <a:endParaRPr lang="nl-NL"/>
          </a:p>
        </p:txBody>
      </p:sp>
    </p:spTree>
    <p:extLst>
      <p:ext uri="{BB962C8B-B14F-4D97-AF65-F5344CB8AC3E}">
        <p14:creationId xmlns:p14="http://schemas.microsoft.com/office/powerpoint/2010/main" val="1728653717"/>
      </p:ext>
    </p:extLst>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nl-NL"/>
              <a:t>Klik om de stijl te bewerken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1CA6B634-B3BB-4E5D-BD58-371870875472}" type="datetimeFigureOut">
              <a:rPr lang="nl-NL" smtClean="0"/>
              <a:t>10-11-2020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3B1ED5-5AE2-43B0-94EE-C1406F188250}" type="slidenum">
              <a:rPr lang="nl-NL" smtClean="0"/>
              <a:t>‹nr.›</a:t>
            </a:fld>
            <a:endParaRPr lang="nl-NL"/>
          </a:p>
        </p:txBody>
      </p:sp>
    </p:spTree>
    <p:extLst>
      <p:ext uri="{BB962C8B-B14F-4D97-AF65-F5344CB8AC3E}">
        <p14:creationId xmlns:p14="http://schemas.microsoft.com/office/powerpoint/2010/main" val="3868182685"/>
      </p:ext>
    </p:extLst>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nl-NL"/>
              <a:t>Klik om de stijl te bewerken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CA6B634-B3BB-4E5D-BD58-371870875472}" type="datetimeFigureOut">
              <a:rPr lang="nl-NL" smtClean="0"/>
              <a:t>10-11-2020</a:t>
            </a:fld>
            <a:endParaRPr lang="nl-NL"/>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nl-NL"/>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9B3B1ED5-5AE2-43B0-94EE-C1406F188250}" type="slidenum">
              <a:rPr lang="nl-NL" smtClean="0"/>
              <a:t>‹nr.›</a:t>
            </a:fld>
            <a:endParaRPr lang="nl-NL"/>
          </a:p>
        </p:txBody>
      </p:sp>
    </p:spTree>
    <p:extLst>
      <p:ext uri="{BB962C8B-B14F-4D97-AF65-F5344CB8AC3E}">
        <p14:creationId xmlns:p14="http://schemas.microsoft.com/office/powerpoint/2010/main" val="115761535"/>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ransition spd="slow">
    <p:comb/>
  </p:transition>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70B9CC-9F39-40EF-967B-4E7445F79170}"/>
              </a:ext>
            </a:extLst>
          </p:cNvPr>
          <p:cNvPicPr>
            <a:picLocks noChangeAspect="1"/>
          </p:cNvPicPr>
          <p:nvPr/>
        </p:nvPicPr>
        <p:blipFill rotWithShape="1">
          <a:blip r:embed="rId3"/>
          <a:srcRect t="4929" r="-2" b="-2"/>
          <a:stretch/>
        </p:blipFill>
        <p:spPr>
          <a:xfrm>
            <a:off x="20" y="-5"/>
            <a:ext cx="9143752"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9"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3753695"/>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
        <p:nvSpPr>
          <p:cNvPr id="11" name="Freeform: Shape 10">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9144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477687" y="4854346"/>
            <a:ext cx="7805701" cy="868026"/>
          </a:xfrm>
        </p:spPr>
        <p:txBody>
          <a:bodyPr>
            <a:normAutofit/>
          </a:bodyPr>
          <a:lstStyle/>
          <a:p>
            <a:r>
              <a:rPr lang="nl-NL" sz="4200">
                <a:solidFill>
                  <a:srgbClr val="EBEBEB"/>
                </a:solidFill>
              </a:rPr>
              <a:t>Begeleiden les 2</a:t>
            </a:r>
          </a:p>
        </p:txBody>
      </p:sp>
      <p:sp>
        <p:nvSpPr>
          <p:cNvPr id="3" name="Ondertitel 2"/>
          <p:cNvSpPr>
            <a:spLocks noGrp="1"/>
          </p:cNvSpPr>
          <p:nvPr>
            <p:ph type="subTitle" idx="1"/>
          </p:nvPr>
        </p:nvSpPr>
        <p:spPr>
          <a:xfrm>
            <a:off x="477687" y="5722374"/>
            <a:ext cx="7805702" cy="487924"/>
          </a:xfrm>
        </p:spPr>
        <p:txBody>
          <a:bodyPr>
            <a:normAutofit/>
          </a:bodyPr>
          <a:lstStyle/>
          <a:p>
            <a:endParaRPr lang="nl-NL">
              <a:solidFill>
                <a:schemeClr val="tx2">
                  <a:lumMod val="40000"/>
                  <a:lumOff val="60000"/>
                </a:schemeClr>
              </a:solidFill>
            </a:endParaRPr>
          </a:p>
        </p:txBody>
      </p:sp>
    </p:spTree>
    <p:extLst>
      <p:ext uri="{BB962C8B-B14F-4D97-AF65-F5344CB8AC3E}">
        <p14:creationId xmlns:p14="http://schemas.microsoft.com/office/powerpoint/2010/main" val="206897886"/>
      </p:ext>
    </p:extLst>
  </p:cSld>
  <p:clrMapOvr>
    <a:masterClrMapping/>
  </p:clrMapOvr>
  <p:transition spd="slow">
    <p:comb/>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el 1"/>
          <p:cNvSpPr>
            <a:spLocks noGrp="1"/>
          </p:cNvSpPr>
          <p:nvPr>
            <p:ph type="title"/>
          </p:nvPr>
        </p:nvSpPr>
        <p:spPr>
          <a:xfrm>
            <a:off x="486697" y="629267"/>
            <a:ext cx="6939116" cy="1016654"/>
          </a:xfrm>
        </p:spPr>
        <p:txBody>
          <a:bodyPr>
            <a:normAutofit/>
          </a:bodyPr>
          <a:lstStyle/>
          <a:p>
            <a:r>
              <a:rPr lang="nl-NL">
                <a:solidFill>
                  <a:srgbClr val="EBEBEB"/>
                </a:solidFill>
              </a:rPr>
              <a:t>Doel 1</a:t>
            </a:r>
          </a:p>
        </p:txBody>
      </p:sp>
      <p:sp useBgFill="1">
        <p:nvSpPr>
          <p:cNvPr id="16" name="Freeform: Shape 15">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jdelijke aanduiding voor inhoud 2"/>
          <p:cNvSpPr>
            <a:spLocks noGrp="1"/>
          </p:cNvSpPr>
          <p:nvPr>
            <p:ph idx="1"/>
          </p:nvPr>
        </p:nvSpPr>
        <p:spPr>
          <a:xfrm>
            <a:off x="486698" y="2548281"/>
            <a:ext cx="3841954" cy="3658689"/>
          </a:xfrm>
        </p:spPr>
        <p:txBody>
          <a:bodyPr>
            <a:normAutofit/>
          </a:bodyPr>
          <a:lstStyle/>
          <a:p>
            <a:pPr marL="0" indent="0">
              <a:buNone/>
            </a:pPr>
            <a:r>
              <a:rPr lang="nl-NL" dirty="0"/>
              <a:t>In </a:t>
            </a:r>
            <a:r>
              <a:rPr lang="nl-NL"/>
              <a:t>juli 2023 </a:t>
            </a:r>
            <a:r>
              <a:rPr lang="nl-NL" dirty="0"/>
              <a:t>wil ik mijn diploma SAW-MZ hebben behaald aan het Noorderpoort. </a:t>
            </a:r>
          </a:p>
          <a:p>
            <a:endParaRPr lang="nl-NL" dirty="0"/>
          </a:p>
        </p:txBody>
      </p:sp>
      <p:pic>
        <p:nvPicPr>
          <p:cNvPr id="7" name="Graphic 6" descr="Onderwijs">
            <a:extLst>
              <a:ext uri="{FF2B5EF4-FFF2-40B4-BE49-F238E27FC236}">
                <a16:creationId xmlns:a16="http://schemas.microsoft.com/office/drawing/2014/main" id="{971FEDDA-0317-48A7-84B2-1DE13B0BA27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82288" y="2548281"/>
            <a:ext cx="3662018" cy="3662018"/>
          </a:xfrm>
          <a:prstGeom prst="rect">
            <a:avLst/>
          </a:prstGeom>
          <a:effectLst/>
        </p:spPr>
      </p:pic>
    </p:spTree>
    <p:extLst>
      <p:ext uri="{BB962C8B-B14F-4D97-AF65-F5344CB8AC3E}">
        <p14:creationId xmlns:p14="http://schemas.microsoft.com/office/powerpoint/2010/main" val="2608826290"/>
      </p:ext>
    </p:extLst>
  </p:cSld>
  <p:clrMapOvr>
    <a:overrideClrMapping bg1="lt1" tx1="dk1" bg2="lt2" tx2="dk2" accent1="accent1" accent2="accent2" accent3="accent3" accent4="accent4" accent5="accent5" accent6="accent6" hlink="hlink" folHlink="folHlink"/>
  </p:clrMapOvr>
  <p:transition spd="slow">
    <p:comb/>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el 1"/>
          <p:cNvSpPr>
            <a:spLocks noGrp="1"/>
          </p:cNvSpPr>
          <p:nvPr>
            <p:ph type="title"/>
          </p:nvPr>
        </p:nvSpPr>
        <p:spPr>
          <a:xfrm>
            <a:off x="486697" y="629267"/>
            <a:ext cx="6939116" cy="1016654"/>
          </a:xfrm>
        </p:spPr>
        <p:txBody>
          <a:bodyPr>
            <a:normAutofit/>
          </a:bodyPr>
          <a:lstStyle/>
          <a:p>
            <a:r>
              <a:rPr lang="nl-NL">
                <a:solidFill>
                  <a:srgbClr val="EBEBEB"/>
                </a:solidFill>
              </a:rPr>
              <a:t>Doel 2</a:t>
            </a:r>
          </a:p>
        </p:txBody>
      </p:sp>
      <p:sp useBgFill="1">
        <p:nvSpPr>
          <p:cNvPr id="16" name="Freeform: Shape 15">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jdelijke aanduiding voor inhoud 2"/>
          <p:cNvSpPr>
            <a:spLocks noGrp="1"/>
          </p:cNvSpPr>
          <p:nvPr>
            <p:ph idx="1"/>
          </p:nvPr>
        </p:nvSpPr>
        <p:spPr>
          <a:xfrm>
            <a:off x="486698" y="2548281"/>
            <a:ext cx="3841954" cy="3658689"/>
          </a:xfrm>
        </p:spPr>
        <p:txBody>
          <a:bodyPr>
            <a:normAutofit/>
          </a:bodyPr>
          <a:lstStyle/>
          <a:p>
            <a:r>
              <a:rPr lang="nl-NL" dirty="0"/>
              <a:t>Een gezellige avond hebben met de groep.</a:t>
            </a:r>
          </a:p>
          <a:p>
            <a:endParaRPr lang="nl-NL" dirty="0"/>
          </a:p>
        </p:txBody>
      </p:sp>
      <p:pic>
        <p:nvPicPr>
          <p:cNvPr id="7" name="Graphic 6" descr="Roos">
            <a:extLst>
              <a:ext uri="{FF2B5EF4-FFF2-40B4-BE49-F238E27FC236}">
                <a16:creationId xmlns:a16="http://schemas.microsoft.com/office/drawing/2014/main" id="{7C7213D9-4068-447E-A188-7DD8E75499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82288" y="2548281"/>
            <a:ext cx="3662018" cy="3662018"/>
          </a:xfrm>
          <a:prstGeom prst="rect">
            <a:avLst/>
          </a:prstGeom>
          <a:effectLst/>
        </p:spPr>
      </p:pic>
    </p:spTree>
    <p:extLst>
      <p:ext uri="{BB962C8B-B14F-4D97-AF65-F5344CB8AC3E}">
        <p14:creationId xmlns:p14="http://schemas.microsoft.com/office/powerpoint/2010/main" val="2107673534"/>
      </p:ext>
    </p:extLst>
  </p:cSld>
  <p:clrMapOvr>
    <a:overrideClrMapping bg1="lt1" tx1="dk1" bg2="lt2" tx2="dk2" accent1="accent1" accent2="accent2" accent3="accent3" accent4="accent4" accent5="accent5" accent6="accent6" hlink="hlink" folHlink="folHlink"/>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el 1"/>
          <p:cNvSpPr>
            <a:spLocks noGrp="1"/>
          </p:cNvSpPr>
          <p:nvPr>
            <p:ph type="title"/>
          </p:nvPr>
        </p:nvSpPr>
        <p:spPr>
          <a:xfrm>
            <a:off x="486697" y="629267"/>
            <a:ext cx="6939116" cy="1016654"/>
          </a:xfrm>
        </p:spPr>
        <p:txBody>
          <a:bodyPr>
            <a:normAutofit/>
          </a:bodyPr>
          <a:lstStyle/>
          <a:p>
            <a:r>
              <a:rPr lang="nl-NL">
                <a:solidFill>
                  <a:srgbClr val="EBEBEB"/>
                </a:solidFill>
              </a:rPr>
              <a:t>Doel 3</a:t>
            </a:r>
          </a:p>
        </p:txBody>
      </p:sp>
      <p:sp useBgFill="1">
        <p:nvSpPr>
          <p:cNvPr id="16" name="Freeform: Shape 15">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jdelijke aanduiding voor inhoud 2"/>
          <p:cNvSpPr>
            <a:spLocks noGrp="1"/>
          </p:cNvSpPr>
          <p:nvPr>
            <p:ph idx="1"/>
          </p:nvPr>
        </p:nvSpPr>
        <p:spPr>
          <a:xfrm>
            <a:off x="486698" y="2548281"/>
            <a:ext cx="3841954" cy="3658689"/>
          </a:xfrm>
        </p:spPr>
        <p:txBody>
          <a:bodyPr>
            <a:normAutofit/>
          </a:bodyPr>
          <a:lstStyle/>
          <a:p>
            <a:r>
              <a:rPr lang="nl-NL" dirty="0"/>
              <a:t>Piet gaat 3 keer in de week naar de supermarkt lopen.</a:t>
            </a:r>
          </a:p>
          <a:p>
            <a:pPr marL="68580" indent="0">
              <a:buNone/>
            </a:pPr>
            <a:endParaRPr lang="nl-NL" dirty="0"/>
          </a:p>
        </p:txBody>
      </p:sp>
      <p:pic>
        <p:nvPicPr>
          <p:cNvPr id="7" name="Graphic 6" descr="Actief">
            <a:extLst>
              <a:ext uri="{FF2B5EF4-FFF2-40B4-BE49-F238E27FC236}">
                <a16:creationId xmlns:a16="http://schemas.microsoft.com/office/drawing/2014/main" id="{1DD5839D-812D-4175-81E8-FC76A80E1F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82288" y="2548281"/>
            <a:ext cx="3662018" cy="3662018"/>
          </a:xfrm>
          <a:prstGeom prst="rect">
            <a:avLst/>
          </a:prstGeom>
          <a:effectLst/>
        </p:spPr>
      </p:pic>
    </p:spTree>
    <p:extLst>
      <p:ext uri="{BB962C8B-B14F-4D97-AF65-F5344CB8AC3E}">
        <p14:creationId xmlns:p14="http://schemas.microsoft.com/office/powerpoint/2010/main" val="3891530951"/>
      </p:ext>
    </p:extLst>
  </p:cSld>
  <p:clrMapOvr>
    <a:overrideClrMapping bg1="lt1" tx1="dk1" bg2="lt2" tx2="dk2" accent1="accent1" accent2="accent2" accent3="accent3" accent4="accent4" accent5="accent5" accent6="accent6" hlink="hlink" folHlink="folHlink"/>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el 1"/>
          <p:cNvSpPr>
            <a:spLocks noGrp="1"/>
          </p:cNvSpPr>
          <p:nvPr>
            <p:ph type="title"/>
          </p:nvPr>
        </p:nvSpPr>
        <p:spPr>
          <a:xfrm>
            <a:off x="827484" y="452718"/>
            <a:ext cx="6710641" cy="1400530"/>
          </a:xfrm>
        </p:spPr>
        <p:txBody>
          <a:bodyPr anchor="ctr">
            <a:normAutofit/>
          </a:bodyPr>
          <a:lstStyle/>
          <a:p>
            <a:r>
              <a:rPr lang="nl-NL">
                <a:solidFill>
                  <a:srgbClr val="FFFFFF"/>
                </a:solidFill>
              </a:rPr>
              <a:t>Doel 4</a:t>
            </a:r>
          </a:p>
        </p:txBody>
      </p:sp>
      <p:sp>
        <p:nvSpPr>
          <p:cNvPr id="3" name="Tijdelijke aanduiding voor inhoud 2"/>
          <p:cNvSpPr>
            <a:spLocks noGrp="1"/>
          </p:cNvSpPr>
          <p:nvPr>
            <p:ph idx="1"/>
          </p:nvPr>
        </p:nvSpPr>
        <p:spPr>
          <a:xfrm>
            <a:off x="827484" y="2763520"/>
            <a:ext cx="6709905" cy="3484879"/>
          </a:xfrm>
        </p:spPr>
        <p:txBody>
          <a:bodyPr>
            <a:normAutofit/>
          </a:bodyPr>
          <a:lstStyle/>
          <a:p>
            <a:pPr marL="0" indent="0">
              <a:buNone/>
            </a:pPr>
            <a:r>
              <a:rPr lang="nl-NL" dirty="0"/>
              <a:t>Ik wil graag plezier hebben in mijn werk. </a:t>
            </a:r>
          </a:p>
          <a:p>
            <a:endParaRPr lang="nl-NL" dirty="0"/>
          </a:p>
        </p:txBody>
      </p:sp>
    </p:spTree>
    <p:extLst>
      <p:ext uri="{BB962C8B-B14F-4D97-AF65-F5344CB8AC3E}">
        <p14:creationId xmlns:p14="http://schemas.microsoft.com/office/powerpoint/2010/main" val="729218718"/>
      </p:ext>
    </p:extLst>
  </p:cSld>
  <p:clrMapOvr>
    <a:overrideClrMapping bg1="lt1" tx1="dk1" bg2="lt2" tx2="dk2" accent1="accent1" accent2="accent2" accent3="accent3" accent4="accent4" accent5="accent5" accent6="accent6" hlink="hlink" folHlink="folHlink"/>
  </p:clrMapOvr>
  <p:transition spd="slow">
    <p:comb/>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el 1"/>
          <p:cNvSpPr>
            <a:spLocks noGrp="1"/>
          </p:cNvSpPr>
          <p:nvPr>
            <p:ph type="title"/>
          </p:nvPr>
        </p:nvSpPr>
        <p:spPr>
          <a:xfrm>
            <a:off x="486697" y="629267"/>
            <a:ext cx="6939116" cy="1016654"/>
          </a:xfrm>
        </p:spPr>
        <p:txBody>
          <a:bodyPr>
            <a:normAutofit/>
          </a:bodyPr>
          <a:lstStyle/>
          <a:p>
            <a:r>
              <a:rPr lang="nl-NL">
                <a:solidFill>
                  <a:srgbClr val="EBEBEB"/>
                </a:solidFill>
              </a:rPr>
              <a:t>Doel 5</a:t>
            </a:r>
          </a:p>
        </p:txBody>
      </p:sp>
      <p:sp useBgFill="1">
        <p:nvSpPr>
          <p:cNvPr id="16" name="Freeform: Shape 15">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jdelijke aanduiding voor inhoud 2"/>
          <p:cNvSpPr>
            <a:spLocks noGrp="1"/>
          </p:cNvSpPr>
          <p:nvPr>
            <p:ph idx="1"/>
          </p:nvPr>
        </p:nvSpPr>
        <p:spPr>
          <a:xfrm>
            <a:off x="486698" y="2548281"/>
            <a:ext cx="3841954" cy="3658689"/>
          </a:xfrm>
        </p:spPr>
        <p:txBody>
          <a:bodyPr>
            <a:normAutofit/>
          </a:bodyPr>
          <a:lstStyle/>
          <a:p>
            <a:r>
              <a:rPr lang="nl-NL" dirty="0"/>
              <a:t>Het doel is de groep actief te laten bewegen op bewegingsactiviteit.</a:t>
            </a:r>
          </a:p>
          <a:p>
            <a:endParaRPr lang="nl-NL" dirty="0"/>
          </a:p>
        </p:txBody>
      </p:sp>
      <p:pic>
        <p:nvPicPr>
          <p:cNvPr id="7" name="Graphic 6" descr="Contour robot">
            <a:extLst>
              <a:ext uri="{FF2B5EF4-FFF2-40B4-BE49-F238E27FC236}">
                <a16:creationId xmlns:a16="http://schemas.microsoft.com/office/drawing/2014/main" id="{EC137546-9D72-46A7-A568-2F9CC856DB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82288" y="2548281"/>
            <a:ext cx="3662018" cy="3662018"/>
          </a:xfrm>
          <a:prstGeom prst="rect">
            <a:avLst/>
          </a:prstGeom>
          <a:effectLst/>
        </p:spPr>
      </p:pic>
    </p:spTree>
    <p:extLst>
      <p:ext uri="{BB962C8B-B14F-4D97-AF65-F5344CB8AC3E}">
        <p14:creationId xmlns:p14="http://schemas.microsoft.com/office/powerpoint/2010/main" val="1290581671"/>
      </p:ext>
    </p:extLst>
  </p:cSld>
  <p:clrMapOvr>
    <a:overrideClrMapping bg1="lt1" tx1="dk1" bg2="lt2" tx2="dk2" accent1="accent1" accent2="accent2" accent3="accent3" accent4="accent4" accent5="accent5" accent6="accent6" hlink="hlink" folHlink="folHlink"/>
  </p:clrMapOvr>
  <p:transition spd="slow">
    <p:comb/>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el 1"/>
          <p:cNvSpPr>
            <a:spLocks noGrp="1"/>
          </p:cNvSpPr>
          <p:nvPr>
            <p:ph type="title"/>
          </p:nvPr>
        </p:nvSpPr>
        <p:spPr>
          <a:xfrm>
            <a:off x="486697" y="629267"/>
            <a:ext cx="6939116" cy="1016654"/>
          </a:xfrm>
        </p:spPr>
        <p:txBody>
          <a:bodyPr>
            <a:normAutofit/>
          </a:bodyPr>
          <a:lstStyle/>
          <a:p>
            <a:r>
              <a:rPr lang="nl-NL">
                <a:solidFill>
                  <a:srgbClr val="EBEBEB"/>
                </a:solidFill>
              </a:rPr>
              <a:t>  Doel 6</a:t>
            </a:r>
          </a:p>
        </p:txBody>
      </p:sp>
      <p:sp useBgFill="1">
        <p:nvSpPr>
          <p:cNvPr id="16" name="Freeform: Shape 15">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jdelijke aanduiding voor inhoud 2"/>
          <p:cNvSpPr>
            <a:spLocks noGrp="1"/>
          </p:cNvSpPr>
          <p:nvPr>
            <p:ph idx="1"/>
          </p:nvPr>
        </p:nvSpPr>
        <p:spPr>
          <a:xfrm>
            <a:off x="486698" y="2548281"/>
            <a:ext cx="3841954" cy="3658689"/>
          </a:xfrm>
        </p:spPr>
        <p:txBody>
          <a:bodyPr>
            <a:normAutofit/>
          </a:bodyPr>
          <a:lstStyle/>
          <a:p>
            <a:r>
              <a:rPr lang="nl-NL" dirty="0"/>
              <a:t>Binnen 4 weken wil ik een stage hebben. </a:t>
            </a:r>
          </a:p>
        </p:txBody>
      </p:sp>
      <p:pic>
        <p:nvPicPr>
          <p:cNvPr id="7" name="Graphic 6" descr="Communicatie">
            <a:extLst>
              <a:ext uri="{FF2B5EF4-FFF2-40B4-BE49-F238E27FC236}">
                <a16:creationId xmlns:a16="http://schemas.microsoft.com/office/drawing/2014/main" id="{1918B2C0-F306-4D98-9117-4BA585A72B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82288" y="2548281"/>
            <a:ext cx="3662018" cy="3662018"/>
          </a:xfrm>
          <a:prstGeom prst="rect">
            <a:avLst/>
          </a:prstGeom>
          <a:effectLst/>
        </p:spPr>
      </p:pic>
    </p:spTree>
    <p:extLst>
      <p:ext uri="{BB962C8B-B14F-4D97-AF65-F5344CB8AC3E}">
        <p14:creationId xmlns:p14="http://schemas.microsoft.com/office/powerpoint/2010/main" val="2953881087"/>
      </p:ext>
    </p:extLst>
  </p:cSld>
  <p:clrMapOvr>
    <a:overrideClrMapping bg1="lt1" tx1="dk1" bg2="lt2" tx2="dk2" accent1="accent1" accent2="accent2" accent3="accent3" accent4="accent4" accent5="accent5" accent6="accent6" hlink="hlink" folHlink="folHlink"/>
  </p:clrMapOvr>
  <p:transition spd="slow">
    <p:comb/>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el 1"/>
          <p:cNvSpPr>
            <a:spLocks noGrp="1"/>
          </p:cNvSpPr>
          <p:nvPr>
            <p:ph type="title"/>
          </p:nvPr>
        </p:nvSpPr>
        <p:spPr>
          <a:xfrm>
            <a:off x="486697" y="629267"/>
            <a:ext cx="6939116" cy="1016654"/>
          </a:xfrm>
        </p:spPr>
        <p:txBody>
          <a:bodyPr>
            <a:normAutofit/>
          </a:bodyPr>
          <a:lstStyle/>
          <a:p>
            <a:r>
              <a:rPr lang="nl-NL">
                <a:solidFill>
                  <a:srgbClr val="EBEBEB"/>
                </a:solidFill>
              </a:rPr>
              <a:t>Opdracht 2</a:t>
            </a:r>
          </a:p>
        </p:txBody>
      </p:sp>
      <p:sp useBgFill="1">
        <p:nvSpPr>
          <p:cNvPr id="16" name="Freeform: Shape 15">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jdelijke aanduiding voor inhoud 2"/>
          <p:cNvSpPr>
            <a:spLocks noGrp="1"/>
          </p:cNvSpPr>
          <p:nvPr>
            <p:ph idx="1"/>
          </p:nvPr>
        </p:nvSpPr>
        <p:spPr>
          <a:xfrm>
            <a:off x="486698" y="2548281"/>
            <a:ext cx="3841954" cy="3658689"/>
          </a:xfrm>
        </p:spPr>
        <p:txBody>
          <a:bodyPr>
            <a:normAutofit/>
          </a:bodyPr>
          <a:lstStyle/>
          <a:p>
            <a:r>
              <a:rPr lang="nl-NL" dirty="0"/>
              <a:t>Lees de kritische beroepssituatie op bladzijde 21/22.</a:t>
            </a:r>
          </a:p>
          <a:p>
            <a:r>
              <a:rPr lang="nl-NL" dirty="0"/>
              <a:t>Maak individueel 1 SMART doel bij deze casus</a:t>
            </a:r>
          </a:p>
          <a:p>
            <a:r>
              <a:rPr lang="nl-NL" dirty="0"/>
              <a:t>Klassikale bespreking/check</a:t>
            </a:r>
          </a:p>
          <a:p>
            <a:endParaRPr lang="nl-NL" dirty="0"/>
          </a:p>
        </p:txBody>
      </p:sp>
      <p:pic>
        <p:nvPicPr>
          <p:cNvPr id="7" name="Graphic 6" descr="Doel">
            <a:extLst>
              <a:ext uri="{FF2B5EF4-FFF2-40B4-BE49-F238E27FC236}">
                <a16:creationId xmlns:a16="http://schemas.microsoft.com/office/drawing/2014/main" id="{09A26B15-97BA-4345-A2EE-E95E33CD19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82288" y="2548281"/>
            <a:ext cx="3662018" cy="3662018"/>
          </a:xfrm>
          <a:prstGeom prst="rect">
            <a:avLst/>
          </a:prstGeom>
          <a:effectLst/>
        </p:spPr>
      </p:pic>
    </p:spTree>
    <p:extLst>
      <p:ext uri="{BB962C8B-B14F-4D97-AF65-F5344CB8AC3E}">
        <p14:creationId xmlns:p14="http://schemas.microsoft.com/office/powerpoint/2010/main" val="3159464688"/>
      </p:ext>
    </p:extLst>
  </p:cSld>
  <p:clrMapOvr>
    <a:overrideClrMapping bg1="lt1" tx1="dk1" bg2="lt2" tx2="dk2" accent1="accent1" accent2="accent2" accent3="accent3" accent4="accent4" accent5="accent5" accent6="accent6" hlink="hlink" folHlink="folHlink"/>
  </p:clrMapOvr>
  <p:transition spd="slow">
    <p:comb/>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187624" y="1988840"/>
            <a:ext cx="6120680" cy="2308324"/>
          </a:xfrm>
          <a:prstGeom prst="rect">
            <a:avLst/>
          </a:prstGeom>
        </p:spPr>
        <p:txBody>
          <a:bodyPr wrap="square">
            <a:spAutoFit/>
          </a:bodyPr>
          <a:lstStyle/>
          <a:p>
            <a:r>
              <a:rPr lang="nl-NL" sz="2400" dirty="0"/>
              <a:t>Doelen en plan van aanpak</a:t>
            </a:r>
          </a:p>
          <a:p>
            <a:endParaRPr lang="nl-NL" sz="2400" dirty="0"/>
          </a:p>
          <a:p>
            <a:r>
              <a:rPr lang="nl-NL" sz="2400" dirty="0"/>
              <a:t>Onderverdeling van doelen:</a:t>
            </a:r>
          </a:p>
          <a:p>
            <a:endParaRPr lang="nl-NL" sz="2400" dirty="0"/>
          </a:p>
          <a:p>
            <a:pPr marL="342900" indent="-342900">
              <a:buFont typeface="Arial" panose="020B0604020202020204" pitchFamily="34" charset="0"/>
              <a:buChar char="•"/>
            </a:pPr>
            <a:r>
              <a:rPr lang="nl-NL" sz="2400" dirty="0"/>
              <a:t>Algemene doelen</a:t>
            </a:r>
          </a:p>
          <a:p>
            <a:pPr marL="342900" indent="-342900">
              <a:buFont typeface="Arial" panose="020B0604020202020204" pitchFamily="34" charset="0"/>
              <a:buChar char="•"/>
            </a:pPr>
            <a:r>
              <a:rPr lang="nl-NL" sz="2400" dirty="0"/>
              <a:t>Subdoelen</a:t>
            </a:r>
          </a:p>
        </p:txBody>
      </p:sp>
    </p:spTree>
    <p:extLst>
      <p:ext uri="{BB962C8B-B14F-4D97-AF65-F5344CB8AC3E}">
        <p14:creationId xmlns:p14="http://schemas.microsoft.com/office/powerpoint/2010/main" val="1556320671"/>
      </p:ext>
    </p:extLst>
  </p:cSld>
  <p:clrMapOvr>
    <a:masterClrMapping/>
  </p:clrMapOvr>
  <p:transition spd="slow">
    <p:comb/>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el 1"/>
          <p:cNvSpPr>
            <a:spLocks noGrp="1"/>
          </p:cNvSpPr>
          <p:nvPr>
            <p:ph type="title"/>
          </p:nvPr>
        </p:nvSpPr>
        <p:spPr>
          <a:xfrm>
            <a:off x="486697" y="629267"/>
            <a:ext cx="6939116" cy="1016654"/>
          </a:xfrm>
        </p:spPr>
        <p:txBody>
          <a:bodyPr>
            <a:normAutofit/>
          </a:bodyPr>
          <a:lstStyle/>
          <a:p>
            <a:r>
              <a:rPr lang="nl-NL">
                <a:solidFill>
                  <a:srgbClr val="EBEBEB"/>
                </a:solidFill>
              </a:rPr>
              <a:t>Plan van aanpak</a:t>
            </a:r>
          </a:p>
        </p:txBody>
      </p:sp>
      <p:sp useBgFill="1">
        <p:nvSpPr>
          <p:cNvPr id="16" name="Freeform: Shape 15">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jdelijke aanduiding voor inhoud 2"/>
          <p:cNvSpPr>
            <a:spLocks noGrp="1"/>
          </p:cNvSpPr>
          <p:nvPr>
            <p:ph idx="1"/>
          </p:nvPr>
        </p:nvSpPr>
        <p:spPr>
          <a:xfrm>
            <a:off x="486698" y="2548281"/>
            <a:ext cx="3841954" cy="3658689"/>
          </a:xfrm>
        </p:spPr>
        <p:txBody>
          <a:bodyPr>
            <a:normAutofit/>
          </a:bodyPr>
          <a:lstStyle/>
          <a:p>
            <a:r>
              <a:rPr lang="nl-NL" dirty="0"/>
              <a:t>5 W’s:</a:t>
            </a:r>
          </a:p>
          <a:p>
            <a:pPr lvl="1"/>
            <a:r>
              <a:rPr lang="nl-NL" dirty="0"/>
              <a:t>Wie</a:t>
            </a:r>
          </a:p>
          <a:p>
            <a:pPr lvl="1"/>
            <a:r>
              <a:rPr lang="nl-NL" dirty="0"/>
              <a:t>Wat</a:t>
            </a:r>
          </a:p>
          <a:p>
            <a:pPr lvl="1"/>
            <a:r>
              <a:rPr lang="nl-NL" dirty="0"/>
              <a:t>Waar</a:t>
            </a:r>
          </a:p>
          <a:p>
            <a:pPr lvl="1"/>
            <a:r>
              <a:rPr lang="nl-NL" dirty="0"/>
              <a:t>Wanneer</a:t>
            </a:r>
          </a:p>
          <a:p>
            <a:pPr lvl="1"/>
            <a:r>
              <a:rPr lang="nl-NL" dirty="0"/>
              <a:t>Waarmee</a:t>
            </a:r>
          </a:p>
          <a:p>
            <a:pPr lvl="1"/>
            <a:endParaRPr lang="nl-NL" dirty="0"/>
          </a:p>
          <a:p>
            <a:pPr marL="457200" lvl="1" indent="0">
              <a:buNone/>
            </a:pPr>
            <a:r>
              <a:rPr lang="nl-NL" dirty="0"/>
              <a:t>Is het een goede activiteit om het doel te halen?</a:t>
            </a:r>
          </a:p>
          <a:p>
            <a:endParaRPr lang="nl-NL" dirty="0"/>
          </a:p>
        </p:txBody>
      </p:sp>
      <p:pic>
        <p:nvPicPr>
          <p:cNvPr id="7" name="Graphic 6" descr="Vingerafdruk">
            <a:extLst>
              <a:ext uri="{FF2B5EF4-FFF2-40B4-BE49-F238E27FC236}">
                <a16:creationId xmlns:a16="http://schemas.microsoft.com/office/drawing/2014/main" id="{834C8FFA-19F5-47D3-A7F3-BA3DA0EBCD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82288" y="2548281"/>
            <a:ext cx="3662018" cy="3662018"/>
          </a:xfrm>
          <a:prstGeom prst="rect">
            <a:avLst/>
          </a:prstGeom>
          <a:effectLst/>
        </p:spPr>
      </p:pic>
    </p:spTree>
    <p:extLst>
      <p:ext uri="{BB962C8B-B14F-4D97-AF65-F5344CB8AC3E}">
        <p14:creationId xmlns:p14="http://schemas.microsoft.com/office/powerpoint/2010/main" val="928162535"/>
      </p:ext>
    </p:extLst>
  </p:cSld>
  <p:clrMapOvr>
    <a:overrideClrMapping bg1="lt1" tx1="dk1" bg2="lt2" tx2="dk2" accent1="accent1" accent2="accent2" accent3="accent3" accent4="accent4" accent5="accent5" accent6="accent6" hlink="hlink" folHlink="folHlink"/>
  </p:clrMapOvr>
  <p:transition spd="slow">
    <p:comb/>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486698" y="629266"/>
            <a:ext cx="3124882" cy="1622321"/>
          </a:xfrm>
        </p:spPr>
        <p:style>
          <a:lnRef idx="2">
            <a:schemeClr val="accent2"/>
          </a:lnRef>
          <a:fillRef idx="1">
            <a:schemeClr val="lt1"/>
          </a:fillRef>
          <a:effectRef idx="0">
            <a:schemeClr val="accent2"/>
          </a:effectRef>
          <a:fontRef idx="minor">
            <a:schemeClr val="dk1"/>
          </a:fontRef>
        </p:style>
        <p:txBody>
          <a:bodyPr>
            <a:normAutofit/>
          </a:bodyPr>
          <a:lstStyle/>
          <a:p>
            <a:r>
              <a:rPr lang="nl-NL">
                <a:solidFill>
                  <a:srgbClr val="EBEBEB"/>
                </a:solidFill>
              </a:rPr>
              <a:t>Soorten plannen</a:t>
            </a:r>
          </a:p>
        </p:txBody>
      </p:sp>
      <p:sp>
        <p:nvSpPr>
          <p:cNvPr id="18"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5515"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9" name="Freeform: Shape 12">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095864" y="809550"/>
            <a:ext cx="6858001" cy="52389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20" name="Rectangle 14">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jdelijke aanduiding voor inhoud 2"/>
          <p:cNvSpPr>
            <a:spLocks noGrp="1"/>
          </p:cNvSpPr>
          <p:nvPr>
            <p:ph idx="1"/>
          </p:nvPr>
        </p:nvSpPr>
        <p:spPr>
          <a:xfrm>
            <a:off x="486698" y="2438400"/>
            <a:ext cx="3124882" cy="3785419"/>
          </a:xfrm>
        </p:spPr>
        <p:txBody>
          <a:bodyPr>
            <a:normAutofit/>
          </a:bodyPr>
          <a:lstStyle/>
          <a:p>
            <a:r>
              <a:rPr lang="nl-NL">
                <a:solidFill>
                  <a:srgbClr val="EBEBEB"/>
                </a:solidFill>
              </a:rPr>
              <a:t>Werkplan douchen met mevr. Klijnstra </a:t>
            </a:r>
          </a:p>
          <a:p>
            <a:pPr marL="0" indent="0">
              <a:buNone/>
            </a:pPr>
            <a:endParaRPr lang="nl-NL">
              <a:solidFill>
                <a:srgbClr val="EBEBEB"/>
              </a:solidFill>
            </a:endParaRPr>
          </a:p>
        </p:txBody>
      </p:sp>
      <p:graphicFrame>
        <p:nvGraphicFramePr>
          <p:cNvPr id="4" name="Tabel 3"/>
          <p:cNvGraphicFramePr>
            <a:graphicFrameLocks noGrp="1"/>
          </p:cNvGraphicFramePr>
          <p:nvPr>
            <p:extLst>
              <p:ext uri="{D42A27DB-BD31-4B8C-83A1-F6EECF244321}">
                <p14:modId xmlns:p14="http://schemas.microsoft.com/office/powerpoint/2010/main" val="2080495495"/>
              </p:ext>
            </p:extLst>
          </p:nvPr>
        </p:nvGraphicFramePr>
        <p:xfrm>
          <a:off x="4570494" y="1680235"/>
          <a:ext cx="4087417" cy="4265561"/>
        </p:xfrm>
        <a:graphic>
          <a:graphicData uri="http://schemas.openxmlformats.org/drawingml/2006/table">
            <a:tbl>
              <a:tblPr firstRow="1" bandRow="1">
                <a:tableStyleId>{5C22544A-7EE6-4342-B048-85BDC9FD1C3A}</a:tableStyleId>
              </a:tblPr>
              <a:tblGrid>
                <a:gridCol w="1556005">
                  <a:extLst>
                    <a:ext uri="{9D8B030D-6E8A-4147-A177-3AD203B41FA5}">
                      <a16:colId xmlns:a16="http://schemas.microsoft.com/office/drawing/2014/main" val="20000"/>
                    </a:ext>
                  </a:extLst>
                </a:gridCol>
                <a:gridCol w="1226999">
                  <a:extLst>
                    <a:ext uri="{9D8B030D-6E8A-4147-A177-3AD203B41FA5}">
                      <a16:colId xmlns:a16="http://schemas.microsoft.com/office/drawing/2014/main" val="20001"/>
                    </a:ext>
                  </a:extLst>
                </a:gridCol>
                <a:gridCol w="1304413">
                  <a:extLst>
                    <a:ext uri="{9D8B030D-6E8A-4147-A177-3AD203B41FA5}">
                      <a16:colId xmlns:a16="http://schemas.microsoft.com/office/drawing/2014/main" val="20002"/>
                    </a:ext>
                  </a:extLst>
                </a:gridCol>
              </a:tblGrid>
              <a:tr h="306557">
                <a:tc>
                  <a:txBody>
                    <a:bodyPr/>
                    <a:lstStyle/>
                    <a:p>
                      <a:r>
                        <a:rPr lang="nl-NL" sz="1400"/>
                        <a:t>Werkzaamheden</a:t>
                      </a:r>
                    </a:p>
                  </a:txBody>
                  <a:tcPr marL="69672" marR="69672" marT="34836" marB="34836"/>
                </a:tc>
                <a:tc>
                  <a:txBody>
                    <a:bodyPr/>
                    <a:lstStyle/>
                    <a:p>
                      <a:r>
                        <a:rPr lang="nl-NL" sz="1400"/>
                        <a:t>Wat nodig?</a:t>
                      </a:r>
                    </a:p>
                  </a:txBody>
                  <a:tcPr marL="69672" marR="69672" marT="34836" marB="34836"/>
                </a:tc>
                <a:tc>
                  <a:txBody>
                    <a:bodyPr/>
                    <a:lstStyle/>
                    <a:p>
                      <a:r>
                        <a:rPr lang="nl-NL" sz="1400"/>
                        <a:t>Hulpmiddelen</a:t>
                      </a:r>
                    </a:p>
                  </a:txBody>
                  <a:tcPr marL="69672" marR="69672" marT="34836" marB="34836"/>
                </a:tc>
                <a:extLst>
                  <a:ext uri="{0D108BD9-81ED-4DB2-BD59-A6C34878D82A}">
                    <a16:rowId xmlns:a16="http://schemas.microsoft.com/office/drawing/2014/main" val="10000"/>
                  </a:ext>
                </a:extLst>
              </a:tr>
              <a:tr h="306557">
                <a:tc>
                  <a:txBody>
                    <a:bodyPr/>
                    <a:lstStyle/>
                    <a:p>
                      <a:r>
                        <a:rPr lang="nl-NL" sz="1400"/>
                        <a:t>Leg spullen klaar </a:t>
                      </a:r>
                    </a:p>
                  </a:txBody>
                  <a:tcPr marL="69672" marR="69672" marT="34836" marB="34836"/>
                </a:tc>
                <a:tc>
                  <a:txBody>
                    <a:bodyPr/>
                    <a:lstStyle/>
                    <a:p>
                      <a:r>
                        <a:rPr lang="nl-NL" sz="1400"/>
                        <a:t>Handdoeken</a:t>
                      </a:r>
                    </a:p>
                  </a:txBody>
                  <a:tcPr marL="69672" marR="69672" marT="34836" marB="34836"/>
                </a:tc>
                <a:tc>
                  <a:txBody>
                    <a:bodyPr/>
                    <a:lstStyle/>
                    <a:p>
                      <a:endParaRPr lang="nl-NL" sz="1400"/>
                    </a:p>
                  </a:txBody>
                  <a:tcPr marL="69672" marR="69672" marT="34836" marB="34836"/>
                </a:tc>
                <a:extLst>
                  <a:ext uri="{0D108BD9-81ED-4DB2-BD59-A6C34878D82A}">
                    <a16:rowId xmlns:a16="http://schemas.microsoft.com/office/drawing/2014/main" val="10001"/>
                  </a:ext>
                </a:extLst>
              </a:tr>
              <a:tr h="515572">
                <a:tc>
                  <a:txBody>
                    <a:bodyPr/>
                    <a:lstStyle/>
                    <a:p>
                      <a:r>
                        <a:rPr lang="nl-NL" sz="1400"/>
                        <a:t>Doe je schort aan</a:t>
                      </a:r>
                    </a:p>
                  </a:txBody>
                  <a:tcPr marL="69672" marR="69672" marT="34836" marB="34836"/>
                </a:tc>
                <a:tc>
                  <a:txBody>
                    <a:bodyPr/>
                    <a:lstStyle/>
                    <a:p>
                      <a:r>
                        <a:rPr lang="nl-NL" sz="1400"/>
                        <a:t>Schort, washand</a:t>
                      </a:r>
                    </a:p>
                  </a:txBody>
                  <a:tcPr marL="69672" marR="69672" marT="34836" marB="34836"/>
                </a:tc>
                <a:tc>
                  <a:txBody>
                    <a:bodyPr/>
                    <a:lstStyle/>
                    <a:p>
                      <a:endParaRPr lang="nl-NL" sz="1400"/>
                    </a:p>
                  </a:txBody>
                  <a:tcPr marL="69672" marR="69672" marT="34836" marB="34836"/>
                </a:tc>
                <a:extLst>
                  <a:ext uri="{0D108BD9-81ED-4DB2-BD59-A6C34878D82A}">
                    <a16:rowId xmlns:a16="http://schemas.microsoft.com/office/drawing/2014/main" val="10002"/>
                  </a:ext>
                </a:extLst>
              </a:tr>
              <a:tr h="515572">
                <a:tc>
                  <a:txBody>
                    <a:bodyPr/>
                    <a:lstStyle/>
                    <a:p>
                      <a:r>
                        <a:rPr lang="nl-NL" sz="1400"/>
                        <a:t>Help cliënt</a:t>
                      </a:r>
                      <a:r>
                        <a:rPr lang="nl-NL" sz="1400" baseline="0"/>
                        <a:t> met uitkleden</a:t>
                      </a:r>
                      <a:endParaRPr lang="nl-NL" sz="1400"/>
                    </a:p>
                  </a:txBody>
                  <a:tcPr marL="69672" marR="69672" marT="34836" marB="34836"/>
                </a:tc>
                <a:tc>
                  <a:txBody>
                    <a:bodyPr/>
                    <a:lstStyle/>
                    <a:p>
                      <a:r>
                        <a:rPr lang="nl-NL" sz="1400"/>
                        <a:t>Zeep</a:t>
                      </a:r>
                    </a:p>
                  </a:txBody>
                  <a:tcPr marL="69672" marR="69672" marT="34836" marB="34836"/>
                </a:tc>
                <a:tc>
                  <a:txBody>
                    <a:bodyPr/>
                    <a:lstStyle/>
                    <a:p>
                      <a:endParaRPr lang="nl-NL" sz="1400"/>
                    </a:p>
                  </a:txBody>
                  <a:tcPr marL="69672" marR="69672" marT="34836" marB="34836"/>
                </a:tc>
                <a:extLst>
                  <a:ext uri="{0D108BD9-81ED-4DB2-BD59-A6C34878D82A}">
                    <a16:rowId xmlns:a16="http://schemas.microsoft.com/office/drawing/2014/main" val="10003"/>
                  </a:ext>
                </a:extLst>
              </a:tr>
              <a:tr h="515572">
                <a:tc>
                  <a:txBody>
                    <a:bodyPr/>
                    <a:lstStyle/>
                    <a:p>
                      <a:r>
                        <a:rPr lang="nl-NL" sz="1400"/>
                        <a:t>Zet douche aan, let op temperatuur</a:t>
                      </a:r>
                    </a:p>
                  </a:txBody>
                  <a:tcPr marL="69672" marR="69672" marT="34836" marB="34836"/>
                </a:tc>
                <a:tc>
                  <a:txBody>
                    <a:bodyPr/>
                    <a:lstStyle/>
                    <a:p>
                      <a:r>
                        <a:rPr lang="nl-NL" sz="1400"/>
                        <a:t>Kleding</a:t>
                      </a:r>
                      <a:r>
                        <a:rPr lang="nl-NL" sz="1400" baseline="0"/>
                        <a:t> cliënt</a:t>
                      </a:r>
                      <a:endParaRPr lang="nl-NL" sz="1400"/>
                    </a:p>
                  </a:txBody>
                  <a:tcPr marL="69672" marR="69672" marT="34836" marB="34836"/>
                </a:tc>
                <a:tc>
                  <a:txBody>
                    <a:bodyPr/>
                    <a:lstStyle/>
                    <a:p>
                      <a:endParaRPr lang="nl-NL" sz="1400"/>
                    </a:p>
                  </a:txBody>
                  <a:tcPr marL="69672" marR="69672" marT="34836" marB="34836"/>
                </a:tc>
                <a:extLst>
                  <a:ext uri="{0D108BD9-81ED-4DB2-BD59-A6C34878D82A}">
                    <a16:rowId xmlns:a16="http://schemas.microsoft.com/office/drawing/2014/main" val="10004"/>
                  </a:ext>
                </a:extLst>
              </a:tr>
              <a:tr h="515572">
                <a:tc>
                  <a:txBody>
                    <a:bodyPr/>
                    <a:lstStyle/>
                    <a:p>
                      <a:r>
                        <a:rPr lang="nl-NL" sz="1400"/>
                        <a:t>Help cliënt in</a:t>
                      </a:r>
                      <a:r>
                        <a:rPr lang="nl-NL" sz="1400" baseline="0"/>
                        <a:t> douchestoel</a:t>
                      </a:r>
                      <a:endParaRPr lang="nl-NL" sz="1400"/>
                    </a:p>
                  </a:txBody>
                  <a:tcPr marL="69672" marR="69672" marT="34836" marB="34836"/>
                </a:tc>
                <a:tc>
                  <a:txBody>
                    <a:bodyPr/>
                    <a:lstStyle/>
                    <a:p>
                      <a:endParaRPr lang="nl-NL" sz="1400"/>
                    </a:p>
                  </a:txBody>
                  <a:tcPr marL="69672" marR="69672" marT="34836" marB="34836"/>
                </a:tc>
                <a:tc>
                  <a:txBody>
                    <a:bodyPr/>
                    <a:lstStyle/>
                    <a:p>
                      <a:endParaRPr lang="nl-NL" sz="1400"/>
                    </a:p>
                  </a:txBody>
                  <a:tcPr marL="69672" marR="69672" marT="34836" marB="34836"/>
                </a:tc>
                <a:extLst>
                  <a:ext uri="{0D108BD9-81ED-4DB2-BD59-A6C34878D82A}">
                    <a16:rowId xmlns:a16="http://schemas.microsoft.com/office/drawing/2014/main" val="10005"/>
                  </a:ext>
                </a:extLst>
              </a:tr>
              <a:tr h="306557">
                <a:tc>
                  <a:txBody>
                    <a:bodyPr/>
                    <a:lstStyle/>
                    <a:p>
                      <a:r>
                        <a:rPr lang="nl-NL" sz="1400"/>
                        <a:t>Was het haar</a:t>
                      </a:r>
                    </a:p>
                  </a:txBody>
                  <a:tcPr marL="69672" marR="69672" marT="34836" marB="34836"/>
                </a:tc>
                <a:tc>
                  <a:txBody>
                    <a:bodyPr/>
                    <a:lstStyle/>
                    <a:p>
                      <a:endParaRPr lang="nl-NL" sz="1400"/>
                    </a:p>
                  </a:txBody>
                  <a:tcPr marL="69672" marR="69672" marT="34836" marB="34836"/>
                </a:tc>
                <a:tc>
                  <a:txBody>
                    <a:bodyPr/>
                    <a:lstStyle/>
                    <a:p>
                      <a:endParaRPr lang="nl-NL" sz="1400"/>
                    </a:p>
                  </a:txBody>
                  <a:tcPr marL="69672" marR="69672" marT="34836" marB="34836"/>
                </a:tc>
                <a:extLst>
                  <a:ext uri="{0D108BD9-81ED-4DB2-BD59-A6C34878D82A}">
                    <a16:rowId xmlns:a16="http://schemas.microsoft.com/office/drawing/2014/main" val="10006"/>
                  </a:ext>
                </a:extLst>
              </a:tr>
              <a:tr h="515572">
                <a:tc>
                  <a:txBody>
                    <a:bodyPr/>
                    <a:lstStyle/>
                    <a:p>
                      <a:r>
                        <a:rPr lang="nl-NL" sz="1400"/>
                        <a:t>Zeep het bovenlichaam in</a:t>
                      </a:r>
                    </a:p>
                  </a:txBody>
                  <a:tcPr marL="69672" marR="69672" marT="34836" marB="34836"/>
                </a:tc>
                <a:tc>
                  <a:txBody>
                    <a:bodyPr/>
                    <a:lstStyle/>
                    <a:p>
                      <a:endParaRPr lang="nl-NL" sz="1400"/>
                    </a:p>
                  </a:txBody>
                  <a:tcPr marL="69672" marR="69672" marT="34836" marB="34836"/>
                </a:tc>
                <a:tc>
                  <a:txBody>
                    <a:bodyPr/>
                    <a:lstStyle/>
                    <a:p>
                      <a:endParaRPr lang="nl-NL" sz="1400"/>
                    </a:p>
                  </a:txBody>
                  <a:tcPr marL="69672" marR="69672" marT="34836" marB="34836"/>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87479114"/>
      </p:ext>
    </p:extLst>
  </p:cSld>
  <p:clrMapOvr>
    <a:overrideClrMapping bg1="lt1" tx1="dk1" bg2="lt2" tx2="dk2" accent1="accent1" accent2="accent2" accent3="accent3" accent4="accent4" accent5="accent5" accent6="accent6" hlink="hlink" folHlink="folHlink"/>
  </p:clrMapOvr>
  <p:transition spd="slow">
    <p:comb/>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486698" y="629266"/>
            <a:ext cx="3124882" cy="1622321"/>
          </a:xfrm>
        </p:spPr>
        <p:txBody>
          <a:bodyPr>
            <a:normAutofit/>
          </a:bodyPr>
          <a:lstStyle/>
          <a:p>
            <a:pPr>
              <a:lnSpc>
                <a:spcPct val="90000"/>
              </a:lnSpc>
            </a:pPr>
            <a:r>
              <a:rPr lang="nl-NL" sz="2900">
                <a:solidFill>
                  <a:srgbClr val="EBEBEB"/>
                </a:solidFill>
              </a:rPr>
              <a:t>Terugkoppeling vorige week</a:t>
            </a:r>
          </a:p>
        </p:txBody>
      </p:sp>
      <p:sp>
        <p:nvSpPr>
          <p:cNvPr id="1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5515"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4" name="Freeform: Shape 1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095864" y="809550"/>
            <a:ext cx="6858001" cy="52389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7" name="Graphic 6" descr="Moustache Face with Solid Fill">
            <a:extLst>
              <a:ext uri="{FF2B5EF4-FFF2-40B4-BE49-F238E27FC236}">
                <a16:creationId xmlns:a16="http://schemas.microsoft.com/office/drawing/2014/main" id="{1E0E618A-03A8-4FDE-8F48-782CA464CE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0494" y="1385290"/>
            <a:ext cx="4087416" cy="4087416"/>
          </a:xfrm>
          <a:prstGeom prst="rect">
            <a:avLst/>
          </a:prstGeom>
          <a:effectLst/>
        </p:spPr>
      </p:pic>
      <p:sp>
        <p:nvSpPr>
          <p:cNvPr id="16" name="Rectangle 1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jdelijke aanduiding voor inhoud 2"/>
          <p:cNvSpPr>
            <a:spLocks noGrp="1"/>
          </p:cNvSpPr>
          <p:nvPr>
            <p:ph idx="1"/>
          </p:nvPr>
        </p:nvSpPr>
        <p:spPr>
          <a:xfrm>
            <a:off x="486698" y="2438400"/>
            <a:ext cx="3124882" cy="3785419"/>
          </a:xfrm>
        </p:spPr>
        <p:txBody>
          <a:bodyPr>
            <a:normAutofit/>
          </a:bodyPr>
          <a:lstStyle/>
          <a:p>
            <a:r>
              <a:rPr lang="nl-NL">
                <a:solidFill>
                  <a:srgbClr val="EBEBEB"/>
                </a:solidFill>
              </a:rPr>
              <a:t>Wat weten we nog?</a:t>
            </a:r>
          </a:p>
          <a:p>
            <a:endParaRPr lang="nl-NL">
              <a:solidFill>
                <a:srgbClr val="EBEBEB"/>
              </a:solidFill>
            </a:endParaRPr>
          </a:p>
        </p:txBody>
      </p:sp>
    </p:spTree>
    <p:extLst>
      <p:ext uri="{BB962C8B-B14F-4D97-AF65-F5344CB8AC3E}">
        <p14:creationId xmlns:p14="http://schemas.microsoft.com/office/powerpoint/2010/main" val="412736739"/>
      </p:ext>
    </p:extLst>
  </p:cSld>
  <p:clrMapOvr>
    <a:overrideClrMapping bg1="lt1" tx1="dk1" bg2="lt2" tx2="dk2" accent1="accent1" accent2="accent2" accent3="accent3" accent4="accent4" accent5="accent5" accent6="accent6" hlink="hlink" folHlink="folHlink"/>
  </p:clrMapOvr>
  <p:transition spd="slow">
    <p:comb/>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el 1"/>
          <p:cNvSpPr>
            <a:spLocks noGrp="1"/>
          </p:cNvSpPr>
          <p:nvPr>
            <p:ph type="title"/>
          </p:nvPr>
        </p:nvSpPr>
        <p:spPr>
          <a:xfrm>
            <a:off x="486697" y="629267"/>
            <a:ext cx="6939116" cy="1016654"/>
          </a:xfrm>
        </p:spPr>
        <p:style>
          <a:lnRef idx="2">
            <a:schemeClr val="accent2"/>
          </a:lnRef>
          <a:fillRef idx="1">
            <a:schemeClr val="lt1"/>
          </a:fillRef>
          <a:effectRef idx="0">
            <a:schemeClr val="accent2"/>
          </a:effectRef>
          <a:fontRef idx="minor">
            <a:schemeClr val="dk1"/>
          </a:fontRef>
        </p:style>
        <p:txBody>
          <a:bodyPr>
            <a:normAutofit/>
          </a:bodyPr>
          <a:lstStyle/>
          <a:p>
            <a:r>
              <a:rPr lang="nl-NL">
                <a:solidFill>
                  <a:srgbClr val="EBEBEB"/>
                </a:solidFill>
              </a:rPr>
              <a:t>Soorten plannen</a:t>
            </a:r>
          </a:p>
        </p:txBody>
      </p:sp>
      <p:sp useBgFill="1">
        <p:nvSpPr>
          <p:cNvPr id="15" name="Freeform: Shape 14">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jdelijke aanduiding voor inhoud 2"/>
          <p:cNvSpPr>
            <a:spLocks noGrp="1"/>
          </p:cNvSpPr>
          <p:nvPr>
            <p:ph idx="1"/>
          </p:nvPr>
        </p:nvSpPr>
        <p:spPr>
          <a:xfrm>
            <a:off x="486698" y="2548281"/>
            <a:ext cx="3841954" cy="3658689"/>
          </a:xfrm>
        </p:spPr>
        <p:txBody>
          <a:bodyPr>
            <a:normAutofit/>
          </a:bodyPr>
          <a:lstStyle/>
          <a:p>
            <a:r>
              <a:rPr lang="nl-NL" dirty="0"/>
              <a:t>Draaiboek</a:t>
            </a:r>
          </a:p>
          <a:p>
            <a:pPr marL="0" indent="0">
              <a:buNone/>
            </a:pPr>
            <a:endParaRPr lang="nl-NL" dirty="0"/>
          </a:p>
        </p:txBody>
      </p:sp>
      <p:graphicFrame>
        <p:nvGraphicFramePr>
          <p:cNvPr id="4" name="Tabel 3"/>
          <p:cNvGraphicFramePr>
            <a:graphicFrameLocks noGrp="1"/>
          </p:cNvGraphicFramePr>
          <p:nvPr>
            <p:extLst>
              <p:ext uri="{D42A27DB-BD31-4B8C-83A1-F6EECF244321}">
                <p14:modId xmlns:p14="http://schemas.microsoft.com/office/powerpoint/2010/main" val="2285321795"/>
              </p:ext>
            </p:extLst>
          </p:nvPr>
        </p:nvGraphicFramePr>
        <p:xfrm>
          <a:off x="4568937" y="3109600"/>
          <a:ext cx="4088723" cy="2653331"/>
        </p:xfrm>
        <a:graphic>
          <a:graphicData uri="http://schemas.openxmlformats.org/drawingml/2006/table">
            <a:tbl>
              <a:tblPr firstRow="1" bandRow="1">
                <a:solidFill>
                  <a:schemeClr val="bg1">
                    <a:lumMod val="95000"/>
                  </a:schemeClr>
                </a:solidFill>
                <a:tableStyleId>{5C22544A-7EE6-4342-B048-85BDC9FD1C3A}</a:tableStyleId>
              </a:tblPr>
              <a:tblGrid>
                <a:gridCol w="672508">
                  <a:extLst>
                    <a:ext uri="{9D8B030D-6E8A-4147-A177-3AD203B41FA5}">
                      <a16:colId xmlns:a16="http://schemas.microsoft.com/office/drawing/2014/main" val="20000"/>
                    </a:ext>
                  </a:extLst>
                </a:gridCol>
                <a:gridCol w="1030078">
                  <a:extLst>
                    <a:ext uri="{9D8B030D-6E8A-4147-A177-3AD203B41FA5}">
                      <a16:colId xmlns:a16="http://schemas.microsoft.com/office/drawing/2014/main" val="20001"/>
                    </a:ext>
                  </a:extLst>
                </a:gridCol>
                <a:gridCol w="959668">
                  <a:extLst>
                    <a:ext uri="{9D8B030D-6E8A-4147-A177-3AD203B41FA5}">
                      <a16:colId xmlns:a16="http://schemas.microsoft.com/office/drawing/2014/main" val="20002"/>
                    </a:ext>
                  </a:extLst>
                </a:gridCol>
                <a:gridCol w="562061">
                  <a:extLst>
                    <a:ext uri="{9D8B030D-6E8A-4147-A177-3AD203B41FA5}">
                      <a16:colId xmlns:a16="http://schemas.microsoft.com/office/drawing/2014/main" val="20003"/>
                    </a:ext>
                  </a:extLst>
                </a:gridCol>
                <a:gridCol w="864408">
                  <a:extLst>
                    <a:ext uri="{9D8B030D-6E8A-4147-A177-3AD203B41FA5}">
                      <a16:colId xmlns:a16="http://schemas.microsoft.com/office/drawing/2014/main" val="20004"/>
                    </a:ext>
                  </a:extLst>
                </a:gridCol>
              </a:tblGrid>
              <a:tr h="591109">
                <a:tc>
                  <a:txBody>
                    <a:bodyPr/>
                    <a:lstStyle/>
                    <a:p>
                      <a:r>
                        <a:rPr lang="nl-NL" sz="1400" b="1" cap="none" spc="0">
                          <a:solidFill>
                            <a:schemeClr val="tx1"/>
                          </a:solidFill>
                        </a:rPr>
                        <a:t>Tijd</a:t>
                      </a:r>
                    </a:p>
                  </a:txBody>
                  <a:tcPr marL="55665" marR="79521" marT="15904" marB="119282"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r>
                        <a:rPr lang="nl-NL" sz="1400" b="1" cap="none" spc="0">
                          <a:solidFill>
                            <a:schemeClr val="tx1"/>
                          </a:solidFill>
                        </a:rPr>
                        <a:t>Activiteit</a:t>
                      </a:r>
                    </a:p>
                  </a:txBody>
                  <a:tcPr marL="55665" marR="79521" marT="15904" marB="119282"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r>
                        <a:rPr lang="nl-NL" sz="1400" b="1" cap="none" spc="0">
                          <a:solidFill>
                            <a:schemeClr val="tx1"/>
                          </a:solidFill>
                        </a:rPr>
                        <a:t>Locatie</a:t>
                      </a:r>
                    </a:p>
                  </a:txBody>
                  <a:tcPr marL="55665" marR="79521" marT="15904" marB="119282"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r>
                        <a:rPr lang="nl-NL" sz="1400" b="1" cap="none" spc="0">
                          <a:solidFill>
                            <a:schemeClr val="tx1"/>
                          </a:solidFill>
                        </a:rPr>
                        <a:t>Wie</a:t>
                      </a:r>
                    </a:p>
                  </a:txBody>
                  <a:tcPr marL="55665" marR="79521" marT="15904" marB="119282"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r>
                        <a:rPr lang="nl-NL" sz="1400" b="1" cap="none" spc="0">
                          <a:solidFill>
                            <a:schemeClr val="tx1"/>
                          </a:solidFill>
                        </a:rPr>
                        <a:t>Wat nodig</a:t>
                      </a:r>
                    </a:p>
                  </a:txBody>
                  <a:tcPr marL="55665" marR="79521" marT="15904" marB="119282"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10000"/>
                  </a:ext>
                </a:extLst>
              </a:tr>
              <a:tr h="485080">
                <a:tc>
                  <a:txBody>
                    <a:bodyPr/>
                    <a:lstStyle/>
                    <a:p>
                      <a:r>
                        <a:rPr lang="nl-NL" sz="1000" cap="none" spc="0">
                          <a:solidFill>
                            <a:schemeClr val="tx1"/>
                          </a:solidFill>
                        </a:rPr>
                        <a:t>16.00</a:t>
                      </a:r>
                    </a:p>
                  </a:txBody>
                  <a:tcPr marL="55665" marR="79521" marT="15904" marB="119282">
                    <a:lnL w="12700" cap="flat" cmpd="sng" algn="ctr">
                      <a:solidFill>
                        <a:schemeClr val="tx1"/>
                      </a:solid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r>
                        <a:rPr lang="nl-NL" sz="1000" cap="none" spc="0">
                          <a:solidFill>
                            <a:schemeClr val="tx1"/>
                          </a:solidFill>
                        </a:rPr>
                        <a:t>Ontvangst jeugdkoor</a:t>
                      </a:r>
                    </a:p>
                  </a:txBody>
                  <a:tcPr marL="55665" marR="79521" marT="15904" marB="119282">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r>
                        <a:rPr lang="nl-NL" sz="1000" cap="none" spc="0">
                          <a:solidFill>
                            <a:schemeClr val="tx1"/>
                          </a:solidFill>
                        </a:rPr>
                        <a:t>Wijkcentrum</a:t>
                      </a:r>
                    </a:p>
                  </a:txBody>
                  <a:tcPr marL="55665" marR="79521" marT="15904" marB="119282">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r>
                        <a:rPr lang="nl-NL" sz="1000" cap="none" spc="0">
                          <a:solidFill>
                            <a:schemeClr val="tx1"/>
                          </a:solidFill>
                        </a:rPr>
                        <a:t>Marja</a:t>
                      </a:r>
                    </a:p>
                  </a:txBody>
                  <a:tcPr marL="55665" marR="79521" marT="15904" marB="119282">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endParaRPr lang="nl-NL" sz="1000" cap="none" spc="0">
                        <a:solidFill>
                          <a:schemeClr val="tx1"/>
                        </a:solidFill>
                      </a:endParaRPr>
                    </a:p>
                  </a:txBody>
                  <a:tcPr marL="55665" marR="79521" marT="15904" marB="119282">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extLst>
                  <a:ext uri="{0D108BD9-81ED-4DB2-BD59-A6C34878D82A}">
                    <a16:rowId xmlns:a16="http://schemas.microsoft.com/office/drawing/2014/main" val="10001"/>
                  </a:ext>
                </a:extLst>
              </a:tr>
              <a:tr h="485080">
                <a:tc>
                  <a:txBody>
                    <a:bodyPr/>
                    <a:lstStyle/>
                    <a:p>
                      <a:r>
                        <a:rPr lang="nl-NL" sz="1000" cap="none" spc="0">
                          <a:solidFill>
                            <a:schemeClr val="tx1"/>
                          </a:solidFill>
                        </a:rPr>
                        <a:t>16.00 – 16.30</a:t>
                      </a:r>
                    </a:p>
                  </a:txBody>
                  <a:tcPr marL="55665" marR="79521" marT="15904" marB="119282">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r>
                        <a:rPr lang="nl-NL" sz="1000" cap="none" spc="0">
                          <a:solidFill>
                            <a:schemeClr val="tx1"/>
                          </a:solidFill>
                        </a:rPr>
                        <a:t>Jeugdkoor zingt in</a:t>
                      </a:r>
                    </a:p>
                  </a:txBody>
                  <a:tcPr marL="55665" marR="79521" marT="15904" marB="119282">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r>
                        <a:rPr lang="nl-NL" sz="1000" cap="none" spc="0">
                          <a:solidFill>
                            <a:schemeClr val="tx1"/>
                          </a:solidFill>
                        </a:rPr>
                        <a:t>Kleine zaal</a:t>
                      </a:r>
                    </a:p>
                  </a:txBody>
                  <a:tcPr marL="55665" marR="79521" marT="15904" marB="119282">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r>
                        <a:rPr lang="nl-NL" sz="1000" cap="none" spc="0">
                          <a:solidFill>
                            <a:schemeClr val="tx1"/>
                          </a:solidFill>
                        </a:rPr>
                        <a:t>Marja</a:t>
                      </a:r>
                    </a:p>
                  </a:txBody>
                  <a:tcPr marL="55665" marR="79521" marT="15904" marB="119282">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r>
                        <a:rPr lang="nl-NL" sz="1000" cap="none" spc="0">
                          <a:solidFill>
                            <a:schemeClr val="tx1"/>
                          </a:solidFill>
                        </a:rPr>
                        <a:t>Koffie/thee</a:t>
                      </a:r>
                    </a:p>
                  </a:txBody>
                  <a:tcPr marL="55665" marR="79521" marT="15904" marB="119282">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10002"/>
                  </a:ext>
                </a:extLst>
              </a:tr>
              <a:tr h="326038">
                <a:tc>
                  <a:txBody>
                    <a:bodyPr/>
                    <a:lstStyle/>
                    <a:p>
                      <a:r>
                        <a:rPr lang="nl-NL" sz="1000" cap="none" spc="0">
                          <a:solidFill>
                            <a:schemeClr val="tx1"/>
                          </a:solidFill>
                        </a:rPr>
                        <a:t>16.45</a:t>
                      </a:r>
                    </a:p>
                  </a:txBody>
                  <a:tcPr marL="55665" marR="79521" marT="15904" marB="119282">
                    <a:lnL w="12700" cap="flat" cmpd="sng" algn="ctr">
                      <a:solidFill>
                        <a:schemeClr val="tx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r>
                        <a:rPr lang="nl-NL" sz="1000" cap="none" spc="0">
                          <a:solidFill>
                            <a:schemeClr val="tx1"/>
                          </a:solidFill>
                        </a:rPr>
                        <a:t>Aankondiging</a:t>
                      </a:r>
                    </a:p>
                  </a:txBody>
                  <a:tcPr marL="55665" marR="79521" marT="15904" marB="119282">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r>
                        <a:rPr lang="nl-NL" sz="1000" cap="none" spc="0">
                          <a:solidFill>
                            <a:schemeClr val="tx1"/>
                          </a:solidFill>
                        </a:rPr>
                        <a:t>Buiten</a:t>
                      </a:r>
                    </a:p>
                  </a:txBody>
                  <a:tcPr marL="55665" marR="79521" marT="15904" marB="119282">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r>
                        <a:rPr lang="nl-NL" sz="1000" cap="none" spc="0">
                          <a:solidFill>
                            <a:schemeClr val="tx1"/>
                          </a:solidFill>
                        </a:rPr>
                        <a:t>Lara</a:t>
                      </a:r>
                    </a:p>
                  </a:txBody>
                  <a:tcPr marL="55665" marR="79521" marT="15904" marB="119282">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r>
                        <a:rPr lang="nl-NL" sz="1000" cap="none" spc="0">
                          <a:solidFill>
                            <a:schemeClr val="tx1"/>
                          </a:solidFill>
                        </a:rPr>
                        <a:t>Microfoon</a:t>
                      </a:r>
                    </a:p>
                  </a:txBody>
                  <a:tcPr marL="55665" marR="79521" marT="15904" marB="119282">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10003"/>
                  </a:ext>
                </a:extLst>
              </a:tr>
              <a:tr h="326038">
                <a:tc>
                  <a:txBody>
                    <a:bodyPr/>
                    <a:lstStyle/>
                    <a:p>
                      <a:r>
                        <a:rPr lang="nl-NL" sz="1000" cap="none" spc="0">
                          <a:solidFill>
                            <a:schemeClr val="tx1"/>
                          </a:solidFill>
                        </a:rPr>
                        <a:t>17.00 </a:t>
                      </a:r>
                    </a:p>
                  </a:txBody>
                  <a:tcPr marL="55665" marR="79521" marT="15904" marB="119282">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r>
                        <a:rPr lang="nl-NL" sz="1000" cap="none" spc="0">
                          <a:solidFill>
                            <a:schemeClr val="tx1"/>
                          </a:solidFill>
                        </a:rPr>
                        <a:t>Einde</a:t>
                      </a:r>
                      <a:r>
                        <a:rPr lang="nl-NL" sz="1000" cap="none" spc="0" baseline="0">
                          <a:solidFill>
                            <a:schemeClr val="tx1"/>
                          </a:solidFill>
                        </a:rPr>
                        <a:t> optreden</a:t>
                      </a:r>
                      <a:endParaRPr lang="nl-NL" sz="1000" cap="none" spc="0">
                        <a:solidFill>
                          <a:schemeClr val="tx1"/>
                        </a:solidFill>
                      </a:endParaRPr>
                    </a:p>
                  </a:txBody>
                  <a:tcPr marL="55665" marR="79521" marT="15904" marB="119282">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endParaRPr lang="nl-NL" sz="1000" cap="none" spc="0">
                        <a:solidFill>
                          <a:schemeClr val="tx1"/>
                        </a:solidFill>
                      </a:endParaRPr>
                    </a:p>
                  </a:txBody>
                  <a:tcPr marL="55665" marR="79521" marT="15904" marB="119282">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endParaRPr lang="nl-NL" sz="1000" cap="none" spc="0">
                        <a:solidFill>
                          <a:schemeClr val="tx1"/>
                        </a:solidFill>
                      </a:endParaRPr>
                    </a:p>
                  </a:txBody>
                  <a:tcPr marL="55665" marR="79521" marT="15904" marB="119282">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endParaRPr lang="nl-NL" sz="1000" cap="none" spc="0">
                        <a:solidFill>
                          <a:schemeClr val="tx1"/>
                        </a:solidFill>
                      </a:endParaRPr>
                    </a:p>
                  </a:txBody>
                  <a:tcPr marL="55665" marR="79521" marT="15904" marB="119282">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10004"/>
                  </a:ext>
                </a:extLst>
              </a:tr>
              <a:tr h="326038">
                <a:tc>
                  <a:txBody>
                    <a:bodyPr/>
                    <a:lstStyle/>
                    <a:p>
                      <a:r>
                        <a:rPr lang="nl-NL" sz="1000" cap="none" spc="0">
                          <a:solidFill>
                            <a:schemeClr val="tx1"/>
                          </a:solidFill>
                        </a:rPr>
                        <a:t>17.05</a:t>
                      </a:r>
                    </a:p>
                  </a:txBody>
                  <a:tcPr marL="55665" marR="79521" marT="15904" marB="119282">
                    <a:lnL w="12700"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nl-NL" sz="1000" cap="none" spc="0">
                          <a:solidFill>
                            <a:schemeClr val="tx1"/>
                          </a:solidFill>
                        </a:rPr>
                        <a:t>Dankwoord</a:t>
                      </a:r>
                    </a:p>
                  </a:txBody>
                  <a:tcPr marL="55665" marR="79521" marT="15904" marB="119282">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endParaRPr lang="nl-NL" sz="1000" cap="none" spc="0">
                        <a:solidFill>
                          <a:schemeClr val="tx1"/>
                        </a:solidFill>
                      </a:endParaRPr>
                    </a:p>
                  </a:txBody>
                  <a:tcPr marL="55665" marR="79521" marT="15904" marB="119282">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nl-NL" sz="1000" cap="none" spc="0">
                          <a:solidFill>
                            <a:schemeClr val="tx1"/>
                          </a:solidFill>
                        </a:rPr>
                        <a:t>Lara</a:t>
                      </a:r>
                    </a:p>
                  </a:txBody>
                  <a:tcPr marL="55665" marR="79521" marT="15904" marB="119282">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nl-NL" sz="1000" cap="none" spc="0">
                          <a:solidFill>
                            <a:schemeClr val="tx1"/>
                          </a:solidFill>
                        </a:rPr>
                        <a:t>Bloemen</a:t>
                      </a:r>
                    </a:p>
                  </a:txBody>
                  <a:tcPr marL="55665" marR="79521" marT="15904" marB="119282">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55112995"/>
      </p:ext>
    </p:extLst>
  </p:cSld>
  <p:clrMapOvr>
    <a:overrideClrMapping bg1="lt1" tx1="dk1" bg2="lt2" tx2="dk2" accent1="accent1" accent2="accent2" accent3="accent3" accent4="accent4" accent5="accent5" accent6="accent6" hlink="hlink" folHlink="folHlink"/>
  </p:clrMapOvr>
  <p:transition spd="slow">
    <p:comb/>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1714"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6454408" y="6228080"/>
            <a:ext cx="745301"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0"/>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el 1"/>
          <p:cNvSpPr>
            <a:spLocks noGrp="1"/>
          </p:cNvSpPr>
          <p:nvPr>
            <p:ph type="title"/>
          </p:nvPr>
        </p:nvSpPr>
        <p:spPr>
          <a:xfrm>
            <a:off x="604646" y="804672"/>
            <a:ext cx="2641019" cy="5248656"/>
          </a:xfrm>
        </p:spPr>
        <p:txBody>
          <a:bodyPr anchor="ctr">
            <a:normAutofit/>
          </a:bodyPr>
          <a:lstStyle/>
          <a:p>
            <a:pPr algn="ctr"/>
            <a:r>
              <a:rPr lang="nl-NL" dirty="0"/>
              <a:t>Soorten plannen</a:t>
            </a:r>
            <a:endParaRPr lang="nl-NL"/>
          </a:p>
        </p:txBody>
      </p:sp>
      <p:sp>
        <p:nvSpPr>
          <p:cNvPr id="3" name="Tijdelijke aanduiding voor inhoud 2"/>
          <p:cNvSpPr>
            <a:spLocks noGrp="1"/>
          </p:cNvSpPr>
          <p:nvPr>
            <p:ph idx="1"/>
          </p:nvPr>
        </p:nvSpPr>
        <p:spPr>
          <a:xfrm>
            <a:off x="3731895" y="804671"/>
            <a:ext cx="4799948" cy="5248657"/>
          </a:xfrm>
        </p:spPr>
        <p:txBody>
          <a:bodyPr anchor="ctr">
            <a:normAutofit/>
          </a:bodyPr>
          <a:lstStyle/>
          <a:p>
            <a:r>
              <a:rPr lang="nl-NL" dirty="0"/>
              <a:t>Begeleidingsplannen</a:t>
            </a:r>
          </a:p>
          <a:p>
            <a:r>
              <a:rPr lang="nl-NL" dirty="0"/>
              <a:t>Ondersteuningsplannen</a:t>
            </a:r>
          </a:p>
          <a:p>
            <a:r>
              <a:rPr lang="nl-NL" dirty="0"/>
              <a:t>Behandelplan</a:t>
            </a:r>
          </a:p>
          <a:p>
            <a:r>
              <a:rPr lang="nl-NL" dirty="0"/>
              <a:t>Activiteitenplan</a:t>
            </a:r>
          </a:p>
          <a:p>
            <a:r>
              <a:rPr lang="nl-NL" dirty="0"/>
              <a:t>Persoonlijk ontwikkelingsplan</a:t>
            </a:r>
          </a:p>
          <a:p>
            <a:endParaRPr lang="nl-NL" dirty="0"/>
          </a:p>
        </p:txBody>
      </p:sp>
    </p:spTree>
    <p:extLst>
      <p:ext uri="{BB962C8B-B14F-4D97-AF65-F5344CB8AC3E}">
        <p14:creationId xmlns:p14="http://schemas.microsoft.com/office/powerpoint/2010/main" val="2312757940"/>
      </p:ext>
    </p:extLst>
  </p:cSld>
  <p:clrMapOvr>
    <a:masterClrMapping/>
  </p:clrMapOvr>
  <p:transition spd="slow">
    <p:comb/>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el 1"/>
          <p:cNvSpPr>
            <a:spLocks noGrp="1"/>
          </p:cNvSpPr>
          <p:nvPr>
            <p:ph type="title"/>
          </p:nvPr>
        </p:nvSpPr>
        <p:spPr>
          <a:xfrm>
            <a:off x="486697" y="629267"/>
            <a:ext cx="6939116" cy="1016654"/>
          </a:xfrm>
        </p:spPr>
        <p:txBody>
          <a:bodyPr>
            <a:normAutofit/>
          </a:bodyPr>
          <a:lstStyle/>
          <a:p>
            <a:r>
              <a:rPr lang="nl-NL">
                <a:solidFill>
                  <a:srgbClr val="EBEBEB"/>
                </a:solidFill>
              </a:rPr>
              <a:t>Opdracht </a:t>
            </a:r>
          </a:p>
        </p:txBody>
      </p:sp>
      <p:sp useBgFill="1">
        <p:nvSpPr>
          <p:cNvPr id="16" name="Freeform: Shape 15">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jdelijke aanduiding voor inhoud 2"/>
          <p:cNvSpPr>
            <a:spLocks noGrp="1"/>
          </p:cNvSpPr>
          <p:nvPr>
            <p:ph idx="1"/>
          </p:nvPr>
        </p:nvSpPr>
        <p:spPr>
          <a:xfrm>
            <a:off x="486698" y="2548281"/>
            <a:ext cx="3841954" cy="3658689"/>
          </a:xfrm>
        </p:spPr>
        <p:txBody>
          <a:bodyPr>
            <a:normAutofit/>
          </a:bodyPr>
          <a:lstStyle/>
          <a:p>
            <a:r>
              <a:rPr lang="nl-NL" dirty="0"/>
              <a:t>Vijf groepen gaan op zoek naar info over de vijf eerder genoemde plannen. Daarna kort presenteren. </a:t>
            </a:r>
          </a:p>
          <a:p>
            <a:endParaRPr lang="nl-NL" dirty="0"/>
          </a:p>
          <a:p>
            <a:r>
              <a:rPr lang="nl-NL" dirty="0"/>
              <a:t>Let op! Mag niet worden voorgelezen. Dus informatie in eigen woorden vertellen. </a:t>
            </a:r>
          </a:p>
        </p:txBody>
      </p:sp>
      <p:pic>
        <p:nvPicPr>
          <p:cNvPr id="7" name="Graphic 6" descr="Phishing">
            <a:extLst>
              <a:ext uri="{FF2B5EF4-FFF2-40B4-BE49-F238E27FC236}">
                <a16:creationId xmlns:a16="http://schemas.microsoft.com/office/drawing/2014/main" id="{665DBB4F-E86F-4C6F-9D4C-8B4AFA1950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82288" y="2548281"/>
            <a:ext cx="3662018" cy="3662018"/>
          </a:xfrm>
          <a:prstGeom prst="rect">
            <a:avLst/>
          </a:prstGeom>
          <a:effectLst/>
        </p:spPr>
      </p:pic>
    </p:spTree>
    <p:extLst>
      <p:ext uri="{BB962C8B-B14F-4D97-AF65-F5344CB8AC3E}">
        <p14:creationId xmlns:p14="http://schemas.microsoft.com/office/powerpoint/2010/main" val="3481360244"/>
      </p:ext>
    </p:extLst>
  </p:cSld>
  <p:clrMapOvr>
    <a:overrideClrMapping bg1="lt1" tx1="dk1" bg2="lt2" tx2="dk2" accent1="accent1" accent2="accent2" accent3="accent3" accent4="accent4" accent5="accent5" accent6="accent6" hlink="hlink" folHlink="folHlink"/>
  </p:clrMapOvr>
  <p:transition spd="slow">
    <p:comb/>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1714"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6454408" y="6228080"/>
            <a:ext cx="745301"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0"/>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el 1"/>
          <p:cNvSpPr>
            <a:spLocks noGrp="1"/>
          </p:cNvSpPr>
          <p:nvPr>
            <p:ph type="title"/>
          </p:nvPr>
        </p:nvSpPr>
        <p:spPr>
          <a:xfrm>
            <a:off x="604646" y="804672"/>
            <a:ext cx="2641019" cy="5248656"/>
          </a:xfrm>
        </p:spPr>
        <p:txBody>
          <a:bodyPr anchor="ctr">
            <a:normAutofit/>
          </a:bodyPr>
          <a:lstStyle/>
          <a:p>
            <a:pPr algn="ctr"/>
            <a:r>
              <a:rPr lang="nl-NL" dirty="0"/>
              <a:t>Plannen bijstellen</a:t>
            </a:r>
            <a:endParaRPr lang="nl-NL"/>
          </a:p>
        </p:txBody>
      </p:sp>
      <p:sp>
        <p:nvSpPr>
          <p:cNvPr id="3" name="Tijdelijke aanduiding voor inhoud 2"/>
          <p:cNvSpPr>
            <a:spLocks noGrp="1"/>
          </p:cNvSpPr>
          <p:nvPr>
            <p:ph idx="1"/>
          </p:nvPr>
        </p:nvSpPr>
        <p:spPr>
          <a:xfrm>
            <a:off x="3731895" y="804671"/>
            <a:ext cx="4799948" cy="5248657"/>
          </a:xfrm>
        </p:spPr>
        <p:txBody>
          <a:bodyPr anchor="ctr">
            <a:normAutofit/>
          </a:bodyPr>
          <a:lstStyle/>
          <a:p>
            <a:r>
              <a:rPr lang="nl-NL" dirty="0"/>
              <a:t>Tijdens het uitvoeren</a:t>
            </a:r>
          </a:p>
          <a:p>
            <a:pPr marL="0" indent="0">
              <a:buNone/>
            </a:pPr>
            <a:endParaRPr lang="nl-NL" dirty="0"/>
          </a:p>
          <a:p>
            <a:r>
              <a:rPr lang="nl-NL" dirty="0"/>
              <a:t>Na evaluatie</a:t>
            </a:r>
          </a:p>
          <a:p>
            <a:endParaRPr lang="nl-NL" dirty="0"/>
          </a:p>
        </p:txBody>
      </p:sp>
    </p:spTree>
    <p:extLst>
      <p:ext uri="{BB962C8B-B14F-4D97-AF65-F5344CB8AC3E}">
        <p14:creationId xmlns:p14="http://schemas.microsoft.com/office/powerpoint/2010/main" val="1883314672"/>
      </p:ext>
    </p:extLst>
  </p:cSld>
  <p:clrMapOvr>
    <a:masterClrMapping/>
  </p:clrMapOvr>
  <p:transition spd="slow">
    <p:comb/>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20331F6A-DA09-422D-8CED-00C0B4585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07C2F65-00C4-451C-8BFA-E765DEC17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0549" y="0"/>
            <a:ext cx="241173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1979712" y="1045633"/>
            <a:ext cx="6085296" cy="4766734"/>
          </a:xfrm>
        </p:spPr>
        <p:txBody>
          <a:bodyPr anchor="t">
            <a:normAutofit/>
          </a:bodyPr>
          <a:lstStyle/>
          <a:p>
            <a:pPr>
              <a:lnSpc>
                <a:spcPct val="90000"/>
              </a:lnSpc>
            </a:pPr>
            <a:r>
              <a:rPr lang="nl-NL" sz="2500">
                <a:solidFill>
                  <a:schemeClr val="tx1"/>
                </a:solidFill>
              </a:rPr>
              <a:t>Afsluiting van de les</a:t>
            </a:r>
            <a:br>
              <a:rPr lang="nl-NL" sz="2500">
                <a:solidFill>
                  <a:schemeClr val="tx1"/>
                </a:solidFill>
              </a:rPr>
            </a:br>
            <a:br>
              <a:rPr lang="nl-NL" sz="2500">
                <a:solidFill>
                  <a:schemeClr val="tx1"/>
                </a:solidFill>
              </a:rPr>
            </a:br>
            <a:r>
              <a:rPr lang="nl-NL" sz="2500">
                <a:solidFill>
                  <a:schemeClr val="tx1"/>
                </a:solidFill>
              </a:rPr>
              <a:t>Wat hebben we vandaag besproken? </a:t>
            </a:r>
            <a:br>
              <a:rPr lang="nl-NL" sz="2500">
                <a:solidFill>
                  <a:schemeClr val="tx1"/>
                </a:solidFill>
              </a:rPr>
            </a:br>
            <a:r>
              <a:rPr lang="nl-NL" sz="2500">
                <a:solidFill>
                  <a:schemeClr val="tx1"/>
                </a:solidFill>
              </a:rPr>
              <a:t>* SMART</a:t>
            </a:r>
            <a:br>
              <a:rPr lang="nl-NL" sz="2500">
                <a:solidFill>
                  <a:schemeClr val="tx1"/>
                </a:solidFill>
              </a:rPr>
            </a:br>
            <a:r>
              <a:rPr lang="nl-NL" sz="2500">
                <a:solidFill>
                  <a:schemeClr val="tx1"/>
                </a:solidFill>
              </a:rPr>
              <a:t>* Soorten doelen</a:t>
            </a:r>
            <a:br>
              <a:rPr lang="nl-NL" sz="2500">
                <a:solidFill>
                  <a:schemeClr val="tx1"/>
                </a:solidFill>
              </a:rPr>
            </a:br>
            <a:r>
              <a:rPr lang="nl-NL" sz="2500">
                <a:solidFill>
                  <a:schemeClr val="tx1"/>
                </a:solidFill>
              </a:rPr>
              <a:t>* 5 W’s</a:t>
            </a:r>
          </a:p>
        </p:txBody>
      </p:sp>
      <p:sp>
        <p:nvSpPr>
          <p:cNvPr id="12" name="Rectangle 11">
            <a:extLst>
              <a:ext uri="{FF2B5EF4-FFF2-40B4-BE49-F238E27FC236}">
                <a16:creationId xmlns:a16="http://schemas.microsoft.com/office/drawing/2014/main" id="{50DDF752-B2A6-49DC-B474-8E1F71AFF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3644" y="0"/>
            <a:ext cx="1078992" cy="6858000"/>
          </a:xfrm>
          <a:prstGeom prst="rect">
            <a:avLst/>
          </a:prstGeom>
          <a:solidFill>
            <a:schemeClr val="bg2">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Tijdelijke aanduiding voor inhoud 2"/>
          <p:cNvSpPr>
            <a:spLocks noGrp="1"/>
          </p:cNvSpPr>
          <p:nvPr>
            <p:ph idx="1"/>
          </p:nvPr>
        </p:nvSpPr>
        <p:spPr>
          <a:xfrm>
            <a:off x="482600" y="1447798"/>
            <a:ext cx="4712238" cy="4766735"/>
          </a:xfrm>
        </p:spPr>
        <p:txBody>
          <a:bodyPr anchor="t">
            <a:normAutofit/>
          </a:bodyPr>
          <a:lstStyle/>
          <a:p>
            <a:pPr marL="0" indent="0">
              <a:buNone/>
            </a:pPr>
            <a:endParaRPr lang="nl-NL"/>
          </a:p>
          <a:p>
            <a:endParaRPr lang="nl-NL" dirty="0"/>
          </a:p>
        </p:txBody>
      </p:sp>
    </p:spTree>
    <p:extLst>
      <p:ext uri="{BB962C8B-B14F-4D97-AF65-F5344CB8AC3E}">
        <p14:creationId xmlns:p14="http://schemas.microsoft.com/office/powerpoint/2010/main" val="2603859722"/>
      </p:ext>
    </p:extLst>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486698" y="629266"/>
            <a:ext cx="3124882" cy="1622321"/>
          </a:xfrm>
        </p:spPr>
        <p:txBody>
          <a:bodyPr>
            <a:normAutofit/>
          </a:bodyPr>
          <a:lstStyle/>
          <a:p>
            <a:r>
              <a:rPr lang="nl-NL">
                <a:solidFill>
                  <a:srgbClr val="EBEBEB"/>
                </a:solidFill>
              </a:rPr>
              <a:t>Wat is smart?</a:t>
            </a:r>
          </a:p>
        </p:txBody>
      </p:sp>
      <p:sp>
        <p:nvSpPr>
          <p:cNvPr id="1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5515"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4" name="Freeform: Shape 1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095864" y="809550"/>
            <a:ext cx="6858001" cy="52389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7" name="Graphic 6" descr="Regenboog">
            <a:extLst>
              <a:ext uri="{FF2B5EF4-FFF2-40B4-BE49-F238E27FC236}">
                <a16:creationId xmlns:a16="http://schemas.microsoft.com/office/drawing/2014/main" id="{24622F07-4D92-4BBC-BC51-D25A3EEE74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0494" y="1385290"/>
            <a:ext cx="4087416" cy="4087416"/>
          </a:xfrm>
          <a:prstGeom prst="rect">
            <a:avLst/>
          </a:prstGeom>
          <a:effectLst/>
        </p:spPr>
      </p:pic>
      <p:sp>
        <p:nvSpPr>
          <p:cNvPr id="16" name="Rectangle 1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jdelijke aanduiding voor inhoud 2"/>
          <p:cNvSpPr>
            <a:spLocks noGrp="1"/>
          </p:cNvSpPr>
          <p:nvPr>
            <p:ph idx="1"/>
          </p:nvPr>
        </p:nvSpPr>
        <p:spPr>
          <a:xfrm>
            <a:off x="486698" y="2438400"/>
            <a:ext cx="3124882" cy="3785419"/>
          </a:xfrm>
        </p:spPr>
        <p:txBody>
          <a:bodyPr>
            <a:normAutofit/>
          </a:bodyPr>
          <a:lstStyle/>
          <a:p>
            <a:r>
              <a:rPr lang="nl-NL">
                <a:solidFill>
                  <a:srgbClr val="EBEBEB"/>
                </a:solidFill>
              </a:rPr>
              <a:t>Waarom SMART?</a:t>
            </a:r>
          </a:p>
          <a:p>
            <a:endParaRPr lang="nl-NL">
              <a:solidFill>
                <a:srgbClr val="EBEBEB"/>
              </a:solidFill>
            </a:endParaRPr>
          </a:p>
        </p:txBody>
      </p:sp>
    </p:spTree>
    <p:extLst>
      <p:ext uri="{BB962C8B-B14F-4D97-AF65-F5344CB8AC3E}">
        <p14:creationId xmlns:p14="http://schemas.microsoft.com/office/powerpoint/2010/main" val="3513375758"/>
      </p:ext>
    </p:extLst>
  </p:cSld>
  <p:clrMapOvr>
    <a:overrideClrMapping bg1="lt1" tx1="dk1" bg2="lt2" tx2="dk2" accent1="accent1" accent2="accent2" accent3="accent3" accent4="accent4" accent5="accent5" accent6="accent6" hlink="hlink" folHlink="folHlink"/>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E1E31F3-1896-4D82-9C04-A211B2A2B9F4}"/>
              </a:ext>
            </a:extLst>
          </p:cNvPr>
          <p:cNvSpPr>
            <a:spLocks noGrp="1"/>
          </p:cNvSpPr>
          <p:nvPr>
            <p:ph type="title"/>
          </p:nvPr>
        </p:nvSpPr>
        <p:spPr>
          <a:xfrm>
            <a:off x="486698" y="629266"/>
            <a:ext cx="3124882" cy="1622321"/>
          </a:xfrm>
        </p:spPr>
        <p:txBody>
          <a:bodyPr>
            <a:normAutofit/>
          </a:bodyPr>
          <a:lstStyle/>
          <a:p>
            <a:r>
              <a:rPr lang="nl-NL">
                <a:solidFill>
                  <a:srgbClr val="EBEBEB"/>
                </a:solidFill>
              </a:rPr>
              <a:t>Specifiek</a:t>
            </a:r>
          </a:p>
        </p:txBody>
      </p:sp>
      <p:sp>
        <p:nvSpPr>
          <p:cNvPr id="73"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5515"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75" name="Freeform: Shape 74">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095864" y="809550"/>
            <a:ext cx="6858001" cy="52389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2050" name="Picture 2" descr="Specifiek Pictogram Die Keus Tonen: Specifiek Sleutelwoordenidee Vector  Illustratie - Illustratie bestaande uit grafisch, netwerk: 132172358">
            <a:extLst>
              <a:ext uri="{FF2B5EF4-FFF2-40B4-BE49-F238E27FC236}">
                <a16:creationId xmlns:a16="http://schemas.microsoft.com/office/drawing/2014/main" id="{61ED81C7-4235-46B4-86D5-F9FB4AD606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3" r="5535"/>
          <a:stretch/>
        </p:blipFill>
        <p:spPr bwMode="auto">
          <a:xfrm>
            <a:off x="4570494" y="1126282"/>
            <a:ext cx="4087416" cy="4605433"/>
          </a:xfrm>
          <a:prstGeom prst="rect">
            <a:avLst/>
          </a:prstGeom>
          <a:noFill/>
          <a:effectLst/>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jdelijke aanduiding voor inhoud 2">
            <a:extLst>
              <a:ext uri="{FF2B5EF4-FFF2-40B4-BE49-F238E27FC236}">
                <a16:creationId xmlns:a16="http://schemas.microsoft.com/office/drawing/2014/main" id="{6A770F7C-65D0-4687-BCD5-C34272135372}"/>
              </a:ext>
            </a:extLst>
          </p:cNvPr>
          <p:cNvSpPr>
            <a:spLocks noGrp="1"/>
          </p:cNvSpPr>
          <p:nvPr>
            <p:ph idx="1"/>
          </p:nvPr>
        </p:nvSpPr>
        <p:spPr>
          <a:xfrm>
            <a:off x="486698" y="2438400"/>
            <a:ext cx="3124882" cy="3785419"/>
          </a:xfrm>
        </p:spPr>
        <p:txBody>
          <a:bodyPr>
            <a:normAutofit/>
          </a:bodyPr>
          <a:lstStyle/>
          <a:p>
            <a:pPr>
              <a:lnSpc>
                <a:spcPct val="90000"/>
              </a:lnSpc>
            </a:pPr>
            <a:r>
              <a:rPr lang="nl-NL" sz="1700">
                <a:solidFill>
                  <a:srgbClr val="EBEBEB"/>
                </a:solidFill>
              </a:rPr>
              <a:t>Wat willen we bereiken?</a:t>
            </a:r>
          </a:p>
          <a:p>
            <a:pPr>
              <a:lnSpc>
                <a:spcPct val="90000"/>
              </a:lnSpc>
            </a:pPr>
            <a:r>
              <a:rPr lang="nl-NL" sz="1700">
                <a:solidFill>
                  <a:srgbClr val="EBEBEB"/>
                </a:solidFill>
              </a:rPr>
              <a:t>Wie zijn erbij betrokken?</a:t>
            </a:r>
          </a:p>
          <a:p>
            <a:pPr>
              <a:lnSpc>
                <a:spcPct val="90000"/>
              </a:lnSpc>
            </a:pPr>
            <a:r>
              <a:rPr lang="nl-NL" sz="1700">
                <a:solidFill>
                  <a:srgbClr val="EBEBEB"/>
                </a:solidFill>
              </a:rPr>
              <a:t>Waar gaan we het doen?</a:t>
            </a:r>
          </a:p>
          <a:p>
            <a:pPr>
              <a:lnSpc>
                <a:spcPct val="90000"/>
              </a:lnSpc>
            </a:pPr>
            <a:r>
              <a:rPr lang="nl-NL" sz="1700">
                <a:solidFill>
                  <a:srgbClr val="EBEBEB"/>
                </a:solidFill>
              </a:rPr>
              <a:t>Wanneer gebeurt het?</a:t>
            </a:r>
          </a:p>
          <a:p>
            <a:pPr>
              <a:lnSpc>
                <a:spcPct val="90000"/>
              </a:lnSpc>
            </a:pPr>
            <a:r>
              <a:rPr lang="nl-NL" sz="1700">
                <a:solidFill>
                  <a:srgbClr val="EBEBEB"/>
                </a:solidFill>
              </a:rPr>
              <a:t>Welke delen van de doelstelling zijn essentieel?</a:t>
            </a:r>
          </a:p>
          <a:p>
            <a:pPr>
              <a:lnSpc>
                <a:spcPct val="90000"/>
              </a:lnSpc>
            </a:pPr>
            <a:r>
              <a:rPr lang="nl-NL" sz="1700">
                <a:solidFill>
                  <a:srgbClr val="EBEBEB"/>
                </a:solidFill>
              </a:rPr>
              <a:t>Waarom willen we dit doel bereiken?</a:t>
            </a:r>
          </a:p>
          <a:p>
            <a:pPr>
              <a:lnSpc>
                <a:spcPct val="90000"/>
              </a:lnSpc>
            </a:pPr>
            <a:endParaRPr lang="nl-NL" sz="1700">
              <a:solidFill>
                <a:srgbClr val="EBEBEB"/>
              </a:solidFill>
            </a:endParaRPr>
          </a:p>
        </p:txBody>
      </p:sp>
    </p:spTree>
    <p:extLst>
      <p:ext uri="{BB962C8B-B14F-4D97-AF65-F5344CB8AC3E}">
        <p14:creationId xmlns:p14="http://schemas.microsoft.com/office/powerpoint/2010/main" val="3700595601"/>
      </p:ext>
    </p:extLst>
  </p:cSld>
  <p:clrMapOvr>
    <a:overrideClrMapping bg1="lt1" tx1="dk1" bg2="lt2" tx2="dk2" accent1="accent1" accent2="accent2" accent3="accent3" accent4="accent4" accent5="accent5" accent6="accent6" hlink="hlink" folHlink="folHlink"/>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5"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el 1">
            <a:extLst>
              <a:ext uri="{FF2B5EF4-FFF2-40B4-BE49-F238E27FC236}">
                <a16:creationId xmlns:a16="http://schemas.microsoft.com/office/drawing/2014/main" id="{B3E819A7-E9DD-4866-B660-892AA8C72EE3}"/>
              </a:ext>
            </a:extLst>
          </p:cNvPr>
          <p:cNvSpPr>
            <a:spLocks noGrp="1"/>
          </p:cNvSpPr>
          <p:nvPr>
            <p:ph type="title"/>
          </p:nvPr>
        </p:nvSpPr>
        <p:spPr>
          <a:xfrm>
            <a:off x="486697" y="629267"/>
            <a:ext cx="6939116" cy="1016654"/>
          </a:xfrm>
        </p:spPr>
        <p:txBody>
          <a:bodyPr>
            <a:normAutofit/>
          </a:bodyPr>
          <a:lstStyle/>
          <a:p>
            <a:r>
              <a:rPr lang="nl-NL">
                <a:solidFill>
                  <a:srgbClr val="EBEBEB"/>
                </a:solidFill>
              </a:rPr>
              <a:t>Meetbaar</a:t>
            </a:r>
          </a:p>
        </p:txBody>
      </p:sp>
      <p:sp useBgFill="1">
        <p:nvSpPr>
          <p:cNvPr id="77" name="Freeform: Shape 76">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jdelijke aanduiding voor inhoud 2">
            <a:extLst>
              <a:ext uri="{FF2B5EF4-FFF2-40B4-BE49-F238E27FC236}">
                <a16:creationId xmlns:a16="http://schemas.microsoft.com/office/drawing/2014/main" id="{00726705-5248-43C8-A467-5EB4B8017D8D}"/>
              </a:ext>
            </a:extLst>
          </p:cNvPr>
          <p:cNvSpPr>
            <a:spLocks noGrp="1"/>
          </p:cNvSpPr>
          <p:nvPr>
            <p:ph idx="1"/>
          </p:nvPr>
        </p:nvSpPr>
        <p:spPr>
          <a:xfrm>
            <a:off x="486698" y="2548281"/>
            <a:ext cx="3841954" cy="3658689"/>
          </a:xfrm>
        </p:spPr>
        <p:txBody>
          <a:bodyPr>
            <a:normAutofit/>
          </a:bodyPr>
          <a:lstStyle/>
          <a:p>
            <a:pPr>
              <a:lnSpc>
                <a:spcPct val="90000"/>
              </a:lnSpc>
            </a:pPr>
            <a:r>
              <a:rPr lang="nl-NL" sz="1400"/>
              <a:t>Een SMART-doelstelling is normerend: het is een maat voor de kwaliteit van de te leveren inspanningen. Hoeveel gaan we doen? Hoe kunnen we dat meten? Wat is er af als het af is? </a:t>
            </a:r>
            <a:br>
              <a:rPr lang="nl-NL" sz="1400"/>
            </a:br>
            <a:endParaRPr lang="nl-NL" sz="1400"/>
          </a:p>
          <a:p>
            <a:pPr>
              <a:lnSpc>
                <a:spcPct val="90000"/>
              </a:lnSpc>
            </a:pPr>
            <a:r>
              <a:rPr lang="nl-NL" sz="1400"/>
              <a:t>Een SMART-doel moet je kunnen zien, horen, proeven, ruiken of voelen. Er moet een systeem, methode en procedure zijn om te bepalen in welke mate het doel op een bepaald moment bereikt is. Doe zo mogelijk een nulmeting, om de startsituatie te bepalen.</a:t>
            </a:r>
          </a:p>
          <a:p>
            <a:pPr>
              <a:lnSpc>
                <a:spcPct val="90000"/>
              </a:lnSpc>
            </a:pPr>
            <a:endParaRPr lang="nl-NL" sz="1400"/>
          </a:p>
        </p:txBody>
      </p:sp>
      <p:pic>
        <p:nvPicPr>
          <p:cNvPr id="3074" name="Picture 2" descr="Meetbaar succes met social media">
            <a:extLst>
              <a:ext uri="{FF2B5EF4-FFF2-40B4-BE49-F238E27FC236}">
                <a16:creationId xmlns:a16="http://schemas.microsoft.com/office/drawing/2014/main" id="{7A95D156-CFA9-4B48-85E3-A9D317D4631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68937" y="3248800"/>
            <a:ext cx="4088720" cy="226098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278993"/>
      </p:ext>
    </p:extLst>
  </p:cSld>
  <p:clrMapOvr>
    <a:overrideClrMapping bg1="lt1" tx1="dk1" bg2="lt2" tx2="dk2" accent1="accent1" accent2="accent2" accent3="accent3" accent4="accent4" accent5="accent5" accent6="accent6" hlink="hlink" folHlink="folHlink"/>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A042B41-CFBF-4E11-965F-B1906826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7">
            <a:extLst>
              <a:ext uri="{FF2B5EF4-FFF2-40B4-BE49-F238E27FC236}">
                <a16:creationId xmlns:a16="http://schemas.microsoft.com/office/drawing/2014/main" id="{ED9FFD70-7E69-43F7-BAFF-08A75B3AE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el 1">
            <a:extLst>
              <a:ext uri="{FF2B5EF4-FFF2-40B4-BE49-F238E27FC236}">
                <a16:creationId xmlns:a16="http://schemas.microsoft.com/office/drawing/2014/main" id="{259650C0-75DD-4AE3-BAEF-3D869C05563C}"/>
              </a:ext>
            </a:extLst>
          </p:cNvPr>
          <p:cNvSpPr>
            <a:spLocks noGrp="1"/>
          </p:cNvSpPr>
          <p:nvPr>
            <p:ph type="title"/>
          </p:nvPr>
        </p:nvSpPr>
        <p:spPr>
          <a:xfrm>
            <a:off x="486697" y="629267"/>
            <a:ext cx="6939116" cy="1016654"/>
          </a:xfrm>
        </p:spPr>
        <p:txBody>
          <a:bodyPr>
            <a:normAutofit/>
          </a:bodyPr>
          <a:lstStyle/>
          <a:p>
            <a:r>
              <a:rPr lang="nl-NL">
                <a:solidFill>
                  <a:srgbClr val="EBEBEB"/>
                </a:solidFill>
              </a:rPr>
              <a:t>Acceptabel</a:t>
            </a:r>
          </a:p>
        </p:txBody>
      </p:sp>
      <p:sp useBgFill="1">
        <p:nvSpPr>
          <p:cNvPr id="16" name="Freeform: Shape 15">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pic>
        <p:nvPicPr>
          <p:cNvPr id="5" name="Afbeelding 4" descr="Afbeelding met tekening&#10;&#10;Automatisch gegenereerde beschrijving">
            <a:extLst>
              <a:ext uri="{FF2B5EF4-FFF2-40B4-BE49-F238E27FC236}">
                <a16:creationId xmlns:a16="http://schemas.microsoft.com/office/drawing/2014/main" id="{EDE2BEEB-1656-42F0-90C9-FC8C6E1348CE}"/>
              </a:ext>
            </a:extLst>
          </p:cNvPr>
          <p:cNvPicPr>
            <a:picLocks noChangeAspect="1"/>
          </p:cNvPicPr>
          <p:nvPr/>
        </p:nvPicPr>
        <p:blipFill>
          <a:blip r:embed="rId2"/>
          <a:stretch>
            <a:fillRect/>
          </a:stretch>
        </p:blipFill>
        <p:spPr>
          <a:xfrm>
            <a:off x="490113" y="3867213"/>
            <a:ext cx="2560383" cy="1024153"/>
          </a:xfrm>
          <a:prstGeom prst="rect">
            <a:avLst/>
          </a:prstGeom>
          <a:effectLst/>
        </p:spPr>
      </p:pic>
      <p:sp>
        <p:nvSpPr>
          <p:cNvPr id="3" name="Tijdelijke aanduiding voor inhoud 2">
            <a:extLst>
              <a:ext uri="{FF2B5EF4-FFF2-40B4-BE49-F238E27FC236}">
                <a16:creationId xmlns:a16="http://schemas.microsoft.com/office/drawing/2014/main" id="{DEA22CBC-9063-4005-9CEA-0026143AB94F}"/>
              </a:ext>
            </a:extLst>
          </p:cNvPr>
          <p:cNvSpPr>
            <a:spLocks noGrp="1"/>
          </p:cNvSpPr>
          <p:nvPr>
            <p:ph idx="1"/>
          </p:nvPr>
        </p:nvSpPr>
        <p:spPr>
          <a:xfrm>
            <a:off x="3292062" y="2548281"/>
            <a:ext cx="5365709" cy="3658689"/>
          </a:xfrm>
        </p:spPr>
        <p:txBody>
          <a:bodyPr>
            <a:normAutofit/>
          </a:bodyPr>
          <a:lstStyle/>
          <a:p>
            <a:pPr>
              <a:lnSpc>
                <a:spcPct val="90000"/>
              </a:lnSpc>
            </a:pPr>
            <a:r>
              <a:rPr lang="nl-NL" sz="1700"/>
              <a:t>Als je een SMART-doel voor jezelf stelt, dan is het voldoende dat je het zelf accepteert. Maar wanneer je als leidinggevende een doel voor een groep mensen stelt, dan is het belangrijk dat er draagvlak voor is. De medewerkers moeten het ook willen, anders wordt het doel niet gehaald of beklijft de verandering niet. Je kunt het draagvlak vergroten door mensen actief te betrekken bij het kiezen en formuleren van de doelstelling. Het is belangrijk ze daarbij daadwerkelijk inspraak te geven. Met name </a:t>
            </a:r>
            <a:r>
              <a:rPr lang="nl-NL" sz="1700" err="1"/>
              <a:t>kortetermijndoelen</a:t>
            </a:r>
            <a:r>
              <a:rPr lang="nl-NL" sz="1700"/>
              <a:t> moeten zo laag mogelijk in de organisatie worden bepaald.</a:t>
            </a:r>
          </a:p>
        </p:txBody>
      </p:sp>
    </p:spTree>
    <p:extLst>
      <p:ext uri="{BB962C8B-B14F-4D97-AF65-F5344CB8AC3E}">
        <p14:creationId xmlns:p14="http://schemas.microsoft.com/office/powerpoint/2010/main" val="718523672"/>
      </p:ext>
    </p:extLst>
  </p:cSld>
  <p:clrMapOvr>
    <a:overrideClrMapping bg1="lt1" tx1="dk1" bg2="lt2" tx2="dk2" accent1="accent1" accent2="accent2" accent3="accent3" accent4="accent4" accent5="accent5" accent6="accent6" hlink="hlink" folHlink="folHlink"/>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4A3DA6D-FED2-4369-9ACD-B578C8790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63C72DE-4C01-4F6C-9020-327690ADA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5" name="Freeform 7">
            <a:extLst>
              <a:ext uri="{FF2B5EF4-FFF2-40B4-BE49-F238E27FC236}">
                <a16:creationId xmlns:a16="http://schemas.microsoft.com/office/drawing/2014/main" id="{5627181E-8B3E-4EFB-8F43-17296B86C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el 1">
            <a:extLst>
              <a:ext uri="{FF2B5EF4-FFF2-40B4-BE49-F238E27FC236}">
                <a16:creationId xmlns:a16="http://schemas.microsoft.com/office/drawing/2014/main" id="{0935CC34-4B46-4FD9-A025-62C961CEF1D5}"/>
              </a:ext>
            </a:extLst>
          </p:cNvPr>
          <p:cNvSpPr>
            <a:spLocks noGrp="1"/>
          </p:cNvSpPr>
          <p:nvPr>
            <p:ph type="title"/>
          </p:nvPr>
        </p:nvSpPr>
        <p:spPr>
          <a:xfrm>
            <a:off x="486697" y="629267"/>
            <a:ext cx="6939116" cy="1016654"/>
          </a:xfrm>
        </p:spPr>
        <p:txBody>
          <a:bodyPr>
            <a:normAutofit/>
          </a:bodyPr>
          <a:lstStyle/>
          <a:p>
            <a:r>
              <a:rPr lang="nl-NL">
                <a:solidFill>
                  <a:srgbClr val="EBEBEB"/>
                </a:solidFill>
              </a:rPr>
              <a:t>Realistisch</a:t>
            </a:r>
          </a:p>
        </p:txBody>
      </p:sp>
      <p:sp useBgFill="1">
        <p:nvSpPr>
          <p:cNvPr id="77" name="Freeform: Shape 76">
            <a:extLst>
              <a:ext uri="{FF2B5EF4-FFF2-40B4-BE49-F238E27FC236}">
                <a16:creationId xmlns:a16="http://schemas.microsoft.com/office/drawing/2014/main" id="{2E45DBDE-EAD7-4DEE-B77D-577BBB0A13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jdelijke aanduiding voor inhoud 2">
            <a:extLst>
              <a:ext uri="{FF2B5EF4-FFF2-40B4-BE49-F238E27FC236}">
                <a16:creationId xmlns:a16="http://schemas.microsoft.com/office/drawing/2014/main" id="{E74AAECF-6AC4-4FA2-B098-D87CA94A36E6}"/>
              </a:ext>
            </a:extLst>
          </p:cNvPr>
          <p:cNvSpPr>
            <a:spLocks noGrp="1"/>
          </p:cNvSpPr>
          <p:nvPr>
            <p:ph idx="1"/>
          </p:nvPr>
        </p:nvSpPr>
        <p:spPr>
          <a:xfrm>
            <a:off x="486698" y="2548281"/>
            <a:ext cx="4933944" cy="3658689"/>
          </a:xfrm>
        </p:spPr>
        <p:txBody>
          <a:bodyPr>
            <a:normAutofit/>
          </a:bodyPr>
          <a:lstStyle/>
          <a:p>
            <a:pPr>
              <a:lnSpc>
                <a:spcPct val="90000"/>
              </a:lnSpc>
            </a:pPr>
            <a:r>
              <a:rPr lang="nl-NL" sz="1700"/>
              <a:t>Is het doel haalbaar? Is er een uitvoerbaar plan met aanvaardbare inspanningen? Kunnen de betrokkenen de gevraagde resultaten daadwerkelijk beïnvloeden? Hebben ze voldoende </a:t>
            </a:r>
            <a:r>
              <a:rPr lang="nl-NL" sz="1700" err="1"/>
              <a:t>know-how</a:t>
            </a:r>
            <a:r>
              <a:rPr lang="nl-NL" sz="1700"/>
              <a:t>, capaciteit, middelen en bevoegdheden? Dit is belangrijk, want een onbereikbaar doel motiveert mensen niet. Soms wordt de </a:t>
            </a:r>
            <a:r>
              <a:rPr lang="nl-NL" sz="1700" err="1"/>
              <a:t>'R</a:t>
            </a:r>
            <a:r>
              <a:rPr lang="nl-NL" sz="1700"/>
              <a:t>' in SMART ook wel uitgelegd als "Relevant". Een haalbare en zinvolle doelstelling is motiverend en maakt energie los.</a:t>
            </a:r>
          </a:p>
        </p:txBody>
      </p:sp>
      <p:pic>
        <p:nvPicPr>
          <p:cNvPr id="4098" name="Picture 2" descr="dromen moeten wel realistisch blijven - Online tegeltjes bakken - WBVB  Rotterdam">
            <a:extLst>
              <a:ext uri="{FF2B5EF4-FFF2-40B4-BE49-F238E27FC236}">
                <a16:creationId xmlns:a16="http://schemas.microsoft.com/office/drawing/2014/main" id="{A4EDBE67-7C1A-4688-9408-342A32260C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60" r="5687"/>
          <a:stretch/>
        </p:blipFill>
        <p:spPr bwMode="auto">
          <a:xfrm>
            <a:off x="5663191" y="2692324"/>
            <a:ext cx="2994466" cy="337393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145725"/>
      </p:ext>
    </p:extLst>
  </p:cSld>
  <p:clrMapOvr>
    <a:overrideClrMapping bg1="lt1" tx1="dk1" bg2="lt2" tx2="dk2" accent1="accent1" accent2="accent2" accent3="accent3" accent4="accent4" accent5="accent5" accent6="accent6" hlink="hlink" folHlink="folHlink"/>
  </p:clrMapOvr>
  <p:transition spd="slow">
    <p:comb/>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el 1">
            <a:extLst>
              <a:ext uri="{FF2B5EF4-FFF2-40B4-BE49-F238E27FC236}">
                <a16:creationId xmlns:a16="http://schemas.microsoft.com/office/drawing/2014/main" id="{6030E770-A604-44B9-8F46-78AF02B82BA5}"/>
              </a:ext>
            </a:extLst>
          </p:cNvPr>
          <p:cNvSpPr>
            <a:spLocks noGrp="1"/>
          </p:cNvSpPr>
          <p:nvPr>
            <p:ph type="title"/>
          </p:nvPr>
        </p:nvSpPr>
        <p:spPr>
          <a:xfrm>
            <a:off x="486697" y="629266"/>
            <a:ext cx="4641143" cy="1622321"/>
          </a:xfrm>
        </p:spPr>
        <p:txBody>
          <a:bodyPr>
            <a:normAutofit/>
          </a:bodyPr>
          <a:lstStyle/>
          <a:p>
            <a:r>
              <a:rPr lang="nl-NL">
                <a:solidFill>
                  <a:srgbClr val="EBEBEB"/>
                </a:solidFill>
              </a:rPr>
              <a:t>Tijdsgebonden</a:t>
            </a:r>
          </a:p>
        </p:txBody>
      </p:sp>
      <p:sp>
        <p:nvSpPr>
          <p:cNvPr id="3" name="Tijdelijke aanduiding voor inhoud 2">
            <a:extLst>
              <a:ext uri="{FF2B5EF4-FFF2-40B4-BE49-F238E27FC236}">
                <a16:creationId xmlns:a16="http://schemas.microsoft.com/office/drawing/2014/main" id="{BBEA9222-59E2-4AE1-BAFC-324711294BCB}"/>
              </a:ext>
            </a:extLst>
          </p:cNvPr>
          <p:cNvSpPr>
            <a:spLocks noGrp="1"/>
          </p:cNvSpPr>
          <p:nvPr>
            <p:ph idx="1"/>
          </p:nvPr>
        </p:nvSpPr>
        <p:spPr>
          <a:xfrm>
            <a:off x="486697" y="2438400"/>
            <a:ext cx="4641142" cy="3785419"/>
          </a:xfrm>
        </p:spPr>
        <p:txBody>
          <a:bodyPr>
            <a:normAutofit/>
          </a:bodyPr>
          <a:lstStyle/>
          <a:p>
            <a:r>
              <a:rPr lang="nl-NL">
                <a:solidFill>
                  <a:srgbClr val="FFFFFF"/>
                </a:solidFill>
              </a:rPr>
              <a:t>Met name korte-termijndoelen moeten SMART zijn. Bij lange-termijndoelen is dat niet altijd mogelijk. Wanneer beginnen we met de activiteiten? Wanneer zijn we klaar? Wanneer is het doel bereikt?</a:t>
            </a:r>
          </a:p>
          <a:p>
            <a:r>
              <a:rPr lang="nl-NL">
                <a:solidFill>
                  <a:srgbClr val="FFFFFF"/>
                </a:solidFill>
              </a:rPr>
              <a:t>Een SMART-doelstelling heeft een duidelijke startdatum en einddatum.</a:t>
            </a:r>
          </a:p>
          <a:p>
            <a:endParaRPr lang="nl-NL">
              <a:solidFill>
                <a:srgbClr val="FFFFFF"/>
              </a:solidFill>
            </a:endParaRPr>
          </a:p>
        </p:txBody>
      </p:sp>
      <p:sp>
        <p:nvSpPr>
          <p:cNvPr id="75"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1980"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5122" name="Picture 2" descr="1 uur sporten in 30 minuten tijd - Supersnel Gezond">
            <a:extLst>
              <a:ext uri="{FF2B5EF4-FFF2-40B4-BE49-F238E27FC236}">
                <a16:creationId xmlns:a16="http://schemas.microsoft.com/office/drawing/2014/main" id="{BE15F651-C815-4A75-A9CB-C5D64F93E7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58" r="35625" b="1"/>
          <a:stretch/>
        </p:blipFill>
        <p:spPr bwMode="auto">
          <a:xfrm>
            <a:off x="5422764" y="2"/>
            <a:ext cx="3721551" cy="3428999"/>
          </a:xfrm>
          <a:custGeom>
            <a:avLst/>
            <a:gdLst/>
            <a:ahLst/>
            <a:cxnLst/>
            <a:rect l="l" t="t" r="r" b="b"/>
            <a:pathLst>
              <a:path w="4962068" h="3428999">
                <a:moveTo>
                  <a:pt x="0" y="0"/>
                </a:moveTo>
                <a:lnTo>
                  <a:pt x="1343538" y="0"/>
                </a:lnTo>
                <a:lnTo>
                  <a:pt x="1343538" y="1"/>
                </a:lnTo>
                <a:lnTo>
                  <a:pt x="4962068" y="1"/>
                </a:lnTo>
                <a:lnTo>
                  <a:pt x="4962067" y="3428999"/>
                </a:lnTo>
                <a:lnTo>
                  <a:pt x="250957" y="3428999"/>
                </a:lnTo>
                <a:lnTo>
                  <a:pt x="250957" y="3343961"/>
                </a:lnTo>
                <a:lnTo>
                  <a:pt x="251965" y="3201315"/>
                </a:lnTo>
                <a:lnTo>
                  <a:pt x="250957" y="3057297"/>
                </a:lnTo>
                <a:lnTo>
                  <a:pt x="248940" y="2911221"/>
                </a:lnTo>
                <a:lnTo>
                  <a:pt x="247091" y="2765146"/>
                </a:lnTo>
                <a:lnTo>
                  <a:pt x="243057" y="2617013"/>
                </a:lnTo>
                <a:lnTo>
                  <a:pt x="238855" y="2467509"/>
                </a:lnTo>
                <a:lnTo>
                  <a:pt x="233980" y="2318004"/>
                </a:lnTo>
                <a:lnTo>
                  <a:pt x="227089" y="2167128"/>
                </a:lnTo>
                <a:lnTo>
                  <a:pt x="218852" y="2014881"/>
                </a:lnTo>
                <a:lnTo>
                  <a:pt x="210952" y="1861947"/>
                </a:lnTo>
                <a:lnTo>
                  <a:pt x="200867" y="1709014"/>
                </a:lnTo>
                <a:lnTo>
                  <a:pt x="188764" y="1554023"/>
                </a:lnTo>
                <a:lnTo>
                  <a:pt x="176662" y="1401090"/>
                </a:lnTo>
                <a:lnTo>
                  <a:pt x="162710" y="1245413"/>
                </a:lnTo>
                <a:lnTo>
                  <a:pt x="147414" y="1089051"/>
                </a:lnTo>
                <a:lnTo>
                  <a:pt x="131278" y="934746"/>
                </a:lnTo>
                <a:lnTo>
                  <a:pt x="112452" y="778383"/>
                </a:lnTo>
                <a:lnTo>
                  <a:pt x="92281" y="622707"/>
                </a:lnTo>
                <a:lnTo>
                  <a:pt x="72278" y="466344"/>
                </a:lnTo>
                <a:lnTo>
                  <a:pt x="48914" y="310668"/>
                </a:lnTo>
                <a:lnTo>
                  <a:pt x="25045" y="155677"/>
                </a:lnTo>
                <a:close/>
              </a:path>
            </a:pathLst>
          </a:custGeom>
          <a:noFill/>
          <a:extLst>
            <a:ext uri="{909E8E84-426E-40DD-AFC4-6F175D3DCCD1}">
              <a14:hiddenFill xmlns:a14="http://schemas.microsoft.com/office/drawing/2010/main">
                <a:solidFill>
                  <a:srgbClr val="FFFFFF"/>
                </a:solidFill>
              </a14:hiddenFill>
            </a:ext>
          </a:extLst>
        </p:spPr>
      </p:pic>
      <p:pic>
        <p:nvPicPr>
          <p:cNvPr id="5124" name="Picture 4" descr="Wat te doen als er tijd over is? | CBS de Hoeksteen">
            <a:extLst>
              <a:ext uri="{FF2B5EF4-FFF2-40B4-BE49-F238E27FC236}">
                <a16:creationId xmlns:a16="http://schemas.microsoft.com/office/drawing/2014/main" id="{DE583E8C-1E7C-44AD-BC4F-81D58FA013B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937" r="8273" b="1"/>
          <a:stretch/>
        </p:blipFill>
        <p:spPr bwMode="auto">
          <a:xfrm>
            <a:off x="5421567" y="3428997"/>
            <a:ext cx="3722433" cy="3429002"/>
          </a:xfrm>
          <a:custGeom>
            <a:avLst/>
            <a:gdLst/>
            <a:ahLst/>
            <a:cxnLst/>
            <a:rect l="l" t="t" r="r" b="b"/>
            <a:pathLst>
              <a:path w="4963244" h="3429002">
                <a:moveTo>
                  <a:pt x="252134" y="0"/>
                </a:moveTo>
                <a:lnTo>
                  <a:pt x="4963244" y="0"/>
                </a:lnTo>
                <a:lnTo>
                  <a:pt x="4963244" y="3429002"/>
                </a:lnTo>
                <a:lnTo>
                  <a:pt x="900697" y="3429002"/>
                </a:lnTo>
                <a:lnTo>
                  <a:pt x="900697" y="3429001"/>
                </a:lnTo>
                <a:lnTo>
                  <a:pt x="0" y="3429001"/>
                </a:lnTo>
                <a:lnTo>
                  <a:pt x="5883" y="3388539"/>
                </a:lnTo>
                <a:lnTo>
                  <a:pt x="23196" y="3269895"/>
                </a:lnTo>
                <a:lnTo>
                  <a:pt x="35299" y="3183484"/>
                </a:lnTo>
                <a:lnTo>
                  <a:pt x="48073" y="3080614"/>
                </a:lnTo>
                <a:lnTo>
                  <a:pt x="63369" y="2958542"/>
                </a:lnTo>
                <a:lnTo>
                  <a:pt x="79506" y="2823439"/>
                </a:lnTo>
                <a:lnTo>
                  <a:pt x="96483" y="2671192"/>
                </a:lnTo>
                <a:lnTo>
                  <a:pt x="114469" y="2505228"/>
                </a:lnTo>
                <a:lnTo>
                  <a:pt x="132454" y="2324863"/>
                </a:lnTo>
                <a:lnTo>
                  <a:pt x="150776" y="2132839"/>
                </a:lnTo>
                <a:lnTo>
                  <a:pt x="167753" y="1925727"/>
                </a:lnTo>
                <a:lnTo>
                  <a:pt x="184058" y="1709014"/>
                </a:lnTo>
                <a:lnTo>
                  <a:pt x="198849" y="1479957"/>
                </a:lnTo>
                <a:lnTo>
                  <a:pt x="212969" y="1241299"/>
                </a:lnTo>
                <a:lnTo>
                  <a:pt x="226248" y="992353"/>
                </a:lnTo>
                <a:lnTo>
                  <a:pt x="230955" y="864794"/>
                </a:lnTo>
                <a:lnTo>
                  <a:pt x="236165" y="734493"/>
                </a:lnTo>
                <a:lnTo>
                  <a:pt x="241040" y="602134"/>
                </a:lnTo>
                <a:lnTo>
                  <a:pt x="244234" y="469088"/>
                </a:lnTo>
                <a:lnTo>
                  <a:pt x="247091" y="333300"/>
                </a:lnTo>
                <a:lnTo>
                  <a:pt x="250117" y="196140"/>
                </a:lnTo>
                <a:lnTo>
                  <a:pt x="252134" y="5623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505487"/>
      </p:ext>
    </p:extLst>
  </p:cSld>
  <p:clrMapOvr>
    <a:masterClrMapping/>
  </p:clrMapOvr>
  <p:transition spd="slow">
    <p:comb/>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486698" y="629266"/>
            <a:ext cx="3124882" cy="1622321"/>
          </a:xfrm>
        </p:spPr>
        <p:txBody>
          <a:bodyPr>
            <a:normAutofit/>
          </a:bodyPr>
          <a:lstStyle/>
          <a:p>
            <a:r>
              <a:rPr lang="nl-NL">
                <a:solidFill>
                  <a:srgbClr val="EBEBEB"/>
                </a:solidFill>
              </a:rPr>
              <a:t>Klassikale oefening</a:t>
            </a:r>
          </a:p>
        </p:txBody>
      </p:sp>
      <p:sp>
        <p:nvSpPr>
          <p:cNvPr id="11"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5515"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3" name="Freeform: Shape 12">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095864" y="809550"/>
            <a:ext cx="6858001" cy="52389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4" name="Afbeelding 3"/>
          <p:cNvPicPr>
            <a:picLocks noChangeAspect="1"/>
          </p:cNvPicPr>
          <p:nvPr/>
        </p:nvPicPr>
        <p:blipFill>
          <a:blip r:embed="rId2"/>
          <a:stretch>
            <a:fillRect/>
          </a:stretch>
        </p:blipFill>
        <p:spPr>
          <a:xfrm>
            <a:off x="4570494" y="1898190"/>
            <a:ext cx="4087416" cy="3061616"/>
          </a:xfrm>
          <a:prstGeom prst="rect">
            <a:avLst/>
          </a:prstGeom>
          <a:effectLst/>
        </p:spPr>
      </p:pic>
      <p:sp>
        <p:nvSpPr>
          <p:cNvPr id="15" name="Rectangle 14">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jdelijke aanduiding voor inhoud 2"/>
          <p:cNvSpPr>
            <a:spLocks noGrp="1"/>
          </p:cNvSpPr>
          <p:nvPr>
            <p:ph idx="1"/>
          </p:nvPr>
        </p:nvSpPr>
        <p:spPr>
          <a:xfrm>
            <a:off x="486698" y="2438400"/>
            <a:ext cx="3124882" cy="3785419"/>
          </a:xfrm>
        </p:spPr>
        <p:txBody>
          <a:bodyPr>
            <a:normAutofit/>
          </a:bodyPr>
          <a:lstStyle/>
          <a:p>
            <a:r>
              <a:rPr lang="nl-NL">
                <a:solidFill>
                  <a:srgbClr val="EBEBEB"/>
                </a:solidFill>
              </a:rPr>
              <a:t>Zijn de doelen op de volgende pagina`s goed of fout?</a:t>
            </a:r>
          </a:p>
        </p:txBody>
      </p:sp>
    </p:spTree>
    <p:extLst>
      <p:ext uri="{BB962C8B-B14F-4D97-AF65-F5344CB8AC3E}">
        <p14:creationId xmlns:p14="http://schemas.microsoft.com/office/powerpoint/2010/main" val="3640694823"/>
      </p:ext>
    </p:extLst>
  </p:cSld>
  <p:clrMapOvr>
    <a:overrideClrMapping bg1="lt1" tx1="dk1" bg2="lt2" tx2="dk2" accent1="accent1" accent2="accent2" accent3="accent3" accent4="accent4" accent5="accent5" accent6="accent6" hlink="hlink" folHlink="folHlink"/>
  </p:clrMapOvr>
  <p:transition spd="slow">
    <p:comb/>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672</Words>
  <Application>Microsoft Office PowerPoint</Application>
  <PresentationFormat>Diavoorstelling (4:3)</PresentationFormat>
  <Paragraphs>114</Paragraphs>
  <Slides>24</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24</vt:i4>
      </vt:variant>
    </vt:vector>
  </HeadingPairs>
  <TitlesOfParts>
    <vt:vector size="29" baseType="lpstr">
      <vt:lpstr>Arial</vt:lpstr>
      <vt:lpstr>Calibri</vt:lpstr>
      <vt:lpstr>Century Gothic</vt:lpstr>
      <vt:lpstr>Wingdings 3</vt:lpstr>
      <vt:lpstr>Ion</vt:lpstr>
      <vt:lpstr>Begeleiden les 2</vt:lpstr>
      <vt:lpstr>Terugkoppeling vorige week</vt:lpstr>
      <vt:lpstr>Wat is smart?</vt:lpstr>
      <vt:lpstr>Specifiek</vt:lpstr>
      <vt:lpstr>Meetbaar</vt:lpstr>
      <vt:lpstr>Acceptabel</vt:lpstr>
      <vt:lpstr>Realistisch</vt:lpstr>
      <vt:lpstr>Tijdsgebonden</vt:lpstr>
      <vt:lpstr>Klassikale oefening</vt:lpstr>
      <vt:lpstr>Doel 1</vt:lpstr>
      <vt:lpstr>Doel 2</vt:lpstr>
      <vt:lpstr>Doel 3</vt:lpstr>
      <vt:lpstr>Doel 4</vt:lpstr>
      <vt:lpstr>Doel 5</vt:lpstr>
      <vt:lpstr>  Doel 6</vt:lpstr>
      <vt:lpstr>Opdracht 2</vt:lpstr>
      <vt:lpstr>PowerPoint-presentatie</vt:lpstr>
      <vt:lpstr>Plan van aanpak</vt:lpstr>
      <vt:lpstr>Soorten plannen</vt:lpstr>
      <vt:lpstr>Soorten plannen</vt:lpstr>
      <vt:lpstr>Soorten plannen</vt:lpstr>
      <vt:lpstr>Opdracht </vt:lpstr>
      <vt:lpstr>Plannen bijstellen</vt:lpstr>
      <vt:lpstr>Afsluiting van de les  Wat hebben we vandaag besproken?  * SMART * Soorten doelen * 5 W’s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Begeleiden les 2</dc:title>
  <dc:creator>Berthe Toonder - ter Veen</dc:creator>
  <cp:lastModifiedBy>Berthe Toonder - ter Veen</cp:lastModifiedBy>
  <cp:revision>2</cp:revision>
  <dcterms:created xsi:type="dcterms:W3CDTF">2020-11-10T09:02:14Z</dcterms:created>
  <dcterms:modified xsi:type="dcterms:W3CDTF">2020-11-10T09:02:57Z</dcterms:modified>
</cp:coreProperties>
</file>